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  <Override PartName="/ppt/charts/style6.xml" ContentType="application/vnd.ms-office.chartstyle+xml"/>
  <Override PartName="/ppt/charts/colors6.xml" ContentType="application/vnd.ms-office.chartcolorstyle+xml"/>
  <Override PartName="/ppt/charts/style7.xml" ContentType="application/vnd.ms-office.chartstyle+xml"/>
  <Override PartName="/ppt/charts/colors7.xml" ContentType="application/vnd.ms-office.chartcolorstyle+xml"/>
  <Override PartName="/ppt/charts/style8.xml" ContentType="application/vnd.ms-office.chartstyle+xml"/>
  <Override PartName="/ppt/charts/colors8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970" r:id="rId2"/>
    <p:sldId id="974" r:id="rId3"/>
    <p:sldId id="971" r:id="rId4"/>
    <p:sldId id="926" r:id="rId5"/>
    <p:sldId id="961" r:id="rId6"/>
    <p:sldId id="965" r:id="rId7"/>
    <p:sldId id="932" r:id="rId8"/>
    <p:sldId id="955" r:id="rId9"/>
    <p:sldId id="972" r:id="rId10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424">
          <p15:clr>
            <a:srgbClr val="A4A3A4"/>
          </p15:clr>
        </p15:guide>
        <p15:guide id="2" orient="horz" pos="3504">
          <p15:clr>
            <a:srgbClr val="A4A3A4"/>
          </p15:clr>
        </p15:guide>
        <p15:guide id="3" orient="horz" pos="4032">
          <p15:clr>
            <a:srgbClr val="A4A3A4"/>
          </p15:clr>
        </p15:guide>
        <p15:guide id="4" orient="horz" pos="4275">
          <p15:clr>
            <a:srgbClr val="A4A3A4"/>
          </p15:clr>
        </p15:guide>
        <p15:guide id="5" orient="horz" pos="3100">
          <p15:clr>
            <a:srgbClr val="A4A3A4"/>
          </p15:clr>
        </p15:guide>
        <p15:guide id="6" pos="2736">
          <p15:clr>
            <a:srgbClr val="A4A3A4"/>
          </p15:clr>
        </p15:guide>
        <p15:guide id="7" pos="4944">
          <p15:clr>
            <a:srgbClr val="A4A3A4"/>
          </p15:clr>
        </p15:guide>
        <p15:guide id="8" pos="312">
          <p15:clr>
            <a:srgbClr val="A4A3A4"/>
          </p15:clr>
        </p15:guide>
        <p15:guide id="9" pos="5184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urice Zauderer" initials="MZ" lastIdx="3" clrIdx="0"/>
  <p:cmAuthor id="2" name="Elizabeth Evans" initials="EE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EFF"/>
    <a:srgbClr val="474946"/>
    <a:srgbClr val="184586"/>
    <a:srgbClr val="0B80ED"/>
    <a:srgbClr val="FF6699"/>
    <a:srgbClr val="1F497D"/>
    <a:srgbClr val="00A1DA"/>
    <a:srgbClr val="92FF7D"/>
    <a:srgbClr val="92FF65"/>
    <a:srgbClr val="92EB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551" autoAdjust="0"/>
    <p:restoredTop sz="95118" autoAdjust="0"/>
  </p:normalViewPr>
  <p:slideViewPr>
    <p:cSldViewPr snapToGrid="0">
      <p:cViewPr varScale="1">
        <p:scale>
          <a:sx n="132" d="100"/>
          <a:sy n="132" d="100"/>
        </p:scale>
        <p:origin x="-104" y="-728"/>
      </p:cViewPr>
      <p:guideLst>
        <p:guide orient="horz" pos="2424"/>
        <p:guide orient="horz" pos="3504"/>
        <p:guide orient="horz" pos="4032"/>
        <p:guide orient="horz" pos="4275"/>
        <p:guide orient="horz" pos="3100"/>
        <p:guide pos="2736"/>
        <p:guide pos="4944"/>
        <p:guide pos="312"/>
        <p:guide pos="518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3948" y="-9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interSettings" Target="printerSettings/printerSettings1.bin"/><Relationship Id="rId14" Type="http://schemas.openxmlformats.org/officeDocument/2006/relationships/commentAuthors" Target="commentAuthors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4" Type="http://schemas.microsoft.com/office/2011/relationships/chartColorStyle" Target="colors1.xml"/><Relationship Id="rId1" Type="http://schemas.openxmlformats.org/officeDocument/2006/relationships/themeOverride" Target="../theme/themeOverride1.xml"/><Relationship Id="rId2" Type="http://schemas.openxmlformats.org/officeDocument/2006/relationships/oleObject" Target="file:///\\Vacc-fs2\ihc\Multiplex%20Clinical\ClinMPLX006%20Classical\Data\ClinMPLX006_All%20Data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4" Type="http://schemas.microsoft.com/office/2011/relationships/chartColorStyle" Target="colors2.xml"/><Relationship Id="rId1" Type="http://schemas.openxmlformats.org/officeDocument/2006/relationships/themeOverride" Target="../theme/themeOverride2.xml"/><Relationship Id="rId2" Type="http://schemas.openxmlformats.org/officeDocument/2006/relationships/oleObject" Target="file:///\\Vacc-fs2\ihc\Multiplex%20Clinical\ClinMPLX006%20Classical\Data\ClinMPLX006_All%20Data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4" Type="http://schemas.microsoft.com/office/2011/relationships/chartColorStyle" Target="colors3.xml"/><Relationship Id="rId1" Type="http://schemas.openxmlformats.org/officeDocument/2006/relationships/themeOverride" Target="../theme/themeOverride3.xml"/><Relationship Id="rId2" Type="http://schemas.openxmlformats.org/officeDocument/2006/relationships/oleObject" Target="file:///\\Vacc-fs2\ihc\Multiplex%20Clinical\ClinMPLX006%20Classical\Data\ClinMPLX006_All%20Data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4" Type="http://schemas.microsoft.com/office/2011/relationships/chartColorStyle" Target="colors4.xml"/><Relationship Id="rId1" Type="http://schemas.openxmlformats.org/officeDocument/2006/relationships/themeOverride" Target="../theme/themeOverride4.xml"/><Relationship Id="rId2" Type="http://schemas.openxmlformats.org/officeDocument/2006/relationships/oleObject" Target="file:///\\Vacc-fs2\ihc\Multiplex%20Clinical\ClinMPLX006%20Classical\Data\ClinMPLX006_All%20Data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4" Type="http://schemas.microsoft.com/office/2011/relationships/chartColorStyle" Target="colors5.xml"/><Relationship Id="rId1" Type="http://schemas.openxmlformats.org/officeDocument/2006/relationships/themeOverride" Target="../theme/themeOverride5.xml"/><Relationship Id="rId2" Type="http://schemas.openxmlformats.org/officeDocument/2006/relationships/oleObject" Target="file:///\\Vacc-fs2\ihc\Multiplex%20Clinical\ClinMPLX006%20Classical\Data\ClinMPLX006_All%20Data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4" Type="http://schemas.microsoft.com/office/2011/relationships/chartColorStyle" Target="colors6.xml"/><Relationship Id="rId1" Type="http://schemas.openxmlformats.org/officeDocument/2006/relationships/themeOverride" Target="../theme/themeOverride6.xml"/><Relationship Id="rId2" Type="http://schemas.openxmlformats.org/officeDocument/2006/relationships/oleObject" Target="file:///\\Vacc-fs2\ihc\Multiplex%20Clinical\ClinMPLX006%20Classical\Data\ClinMPLX006_All%20Data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4" Type="http://schemas.microsoft.com/office/2011/relationships/chartColorStyle" Target="colors7.xml"/><Relationship Id="rId1" Type="http://schemas.openxmlformats.org/officeDocument/2006/relationships/themeOverride" Target="../theme/themeOverride7.xml"/><Relationship Id="rId2" Type="http://schemas.openxmlformats.org/officeDocument/2006/relationships/package" Target="../embeddings/Microsoft_Excel_Sheet1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4" Type="http://schemas.microsoft.com/office/2011/relationships/chartColorStyle" Target="colors8.xml"/><Relationship Id="rId1" Type="http://schemas.openxmlformats.org/officeDocument/2006/relationships/themeOverride" Target="../theme/themeOverride8.xml"/><Relationship Id="rId2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'T Cell'!$C$89:$D$89</c:f>
              <c:strCache>
                <c:ptCount val="2"/>
                <c:pt idx="0">
                  <c:v>BIO-Screening</c:v>
                </c:pt>
                <c:pt idx="1">
                  <c:v>BioC3W5</c:v>
                </c:pt>
              </c:strCache>
            </c:strRef>
          </c:cat>
          <c:val>
            <c:numRef>
              <c:f>'T Cell'!$C$106:$D$106</c:f>
              <c:numCache>
                <c:formatCode>General</c:formatCode>
                <c:ptCount val="2"/>
                <c:pt idx="0">
                  <c:v>0.0796710643608486</c:v>
                </c:pt>
                <c:pt idx="1">
                  <c:v>0.395364782856383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D1E7-46DE-B238-B0CC1F79AA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3557192"/>
        <c:axId val="2143561736"/>
      </c:lineChart>
      <c:catAx>
        <c:axId val="21435571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43561736"/>
        <c:crosses val="autoZero"/>
        <c:auto val="1"/>
        <c:lblAlgn val="ctr"/>
        <c:lblOffset val="100"/>
        <c:noMultiLvlLbl val="0"/>
      </c:catAx>
      <c:valAx>
        <c:axId val="2143561736"/>
        <c:scaling>
          <c:orientation val="minMax"/>
          <c:max val="1.2"/>
          <c:min val="0.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3557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'T Cell'!$C$89:$D$89</c:f>
              <c:strCache>
                <c:ptCount val="2"/>
                <c:pt idx="0">
                  <c:v>BIO-Screening</c:v>
                </c:pt>
                <c:pt idx="1">
                  <c:v>BioC3W5</c:v>
                </c:pt>
              </c:strCache>
            </c:strRef>
          </c:cat>
          <c:val>
            <c:numRef>
              <c:f>'T Cell'!$C$107:$D$107</c:f>
              <c:numCache>
                <c:formatCode>General</c:formatCode>
                <c:ptCount val="2"/>
                <c:pt idx="0">
                  <c:v>0.571714548504031</c:v>
                </c:pt>
                <c:pt idx="1">
                  <c:v>0.991097098713683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6AE4-4600-95D9-1594534C42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4746920"/>
        <c:axId val="2134751384"/>
      </c:lineChart>
      <c:catAx>
        <c:axId val="21347469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34751384"/>
        <c:crosses val="autoZero"/>
        <c:auto val="1"/>
        <c:lblAlgn val="ctr"/>
        <c:lblOffset val="100"/>
        <c:noMultiLvlLbl val="0"/>
      </c:catAx>
      <c:valAx>
        <c:axId val="2134751384"/>
        <c:scaling>
          <c:orientation val="minMax"/>
          <c:max val="1.2"/>
          <c:min val="0.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4746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'T Cell'!$C$89:$D$89</c:f>
              <c:strCache>
                <c:ptCount val="2"/>
                <c:pt idx="0">
                  <c:v>BIO-Screening</c:v>
                </c:pt>
                <c:pt idx="1">
                  <c:v>BioC3W5</c:v>
                </c:pt>
              </c:strCache>
            </c:strRef>
          </c:cat>
          <c:val>
            <c:numRef>
              <c:f>'T Cell'!$C$104:$D$104</c:f>
              <c:numCache>
                <c:formatCode>General</c:formatCode>
                <c:ptCount val="2"/>
                <c:pt idx="0">
                  <c:v>0.441043077432126</c:v>
                </c:pt>
                <c:pt idx="1">
                  <c:v>0.670546681359449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A17A-4A3F-A598-A03C8904D7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4624872"/>
        <c:axId val="2134709704"/>
      </c:lineChart>
      <c:catAx>
        <c:axId val="21346248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34709704"/>
        <c:crosses val="autoZero"/>
        <c:auto val="1"/>
        <c:lblAlgn val="ctr"/>
        <c:lblOffset val="100"/>
        <c:noMultiLvlLbl val="0"/>
      </c:catAx>
      <c:valAx>
        <c:axId val="2134709704"/>
        <c:scaling>
          <c:orientation val="minMax"/>
          <c:max val="1.2"/>
          <c:min val="0.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4624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'T Cell'!$C$89:$D$89</c:f>
              <c:strCache>
                <c:ptCount val="2"/>
                <c:pt idx="0">
                  <c:v>BIO-Screening</c:v>
                </c:pt>
                <c:pt idx="1">
                  <c:v>BioC3W5</c:v>
                </c:pt>
              </c:strCache>
            </c:strRef>
          </c:cat>
          <c:val>
            <c:numRef>
              <c:f>'T Cell'!$C$98:$D$98</c:f>
              <c:numCache>
                <c:formatCode>General</c:formatCode>
                <c:ptCount val="2"/>
                <c:pt idx="0">
                  <c:v>0.245661772255878</c:v>
                </c:pt>
                <c:pt idx="1">
                  <c:v>0.511691587010829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F9DF-412B-B979-62FB5F97A1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3582920"/>
        <c:axId val="2143587512"/>
      </c:lineChart>
      <c:catAx>
        <c:axId val="21435829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43587512"/>
        <c:crosses val="autoZero"/>
        <c:auto val="1"/>
        <c:lblAlgn val="ctr"/>
        <c:lblOffset val="100"/>
        <c:noMultiLvlLbl val="0"/>
      </c:catAx>
      <c:valAx>
        <c:axId val="2143587512"/>
        <c:scaling>
          <c:orientation val="minMax"/>
          <c:max val="1.2"/>
          <c:min val="0.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3582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'T Cell'!$C$89:$D$89</c:f>
              <c:strCache>
                <c:ptCount val="2"/>
                <c:pt idx="0">
                  <c:v>BIO-Screening</c:v>
                </c:pt>
                <c:pt idx="1">
                  <c:v>BioC3W5</c:v>
                </c:pt>
              </c:strCache>
            </c:strRef>
          </c:cat>
          <c:val>
            <c:numRef>
              <c:f>'T Cell'!$C$92:$D$92</c:f>
              <c:numCache>
                <c:formatCode>General</c:formatCode>
                <c:ptCount val="2"/>
                <c:pt idx="0">
                  <c:v>0.211339209935884</c:v>
                </c:pt>
                <c:pt idx="1">
                  <c:v>0.189441075319629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CE2C-4434-AB96-D456E1F036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7513656"/>
        <c:axId val="2097623528"/>
      </c:lineChart>
      <c:catAx>
        <c:axId val="20975136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97623528"/>
        <c:crosses val="autoZero"/>
        <c:auto val="1"/>
        <c:lblAlgn val="ctr"/>
        <c:lblOffset val="100"/>
        <c:noMultiLvlLbl val="0"/>
      </c:catAx>
      <c:valAx>
        <c:axId val="2097623528"/>
        <c:scaling>
          <c:orientation val="minMax"/>
          <c:max val="1.2"/>
          <c:min val="0.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7513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'T Cell'!$C$89:$D$89</c:f>
              <c:strCache>
                <c:ptCount val="2"/>
                <c:pt idx="0">
                  <c:v>BIO-Screening</c:v>
                </c:pt>
                <c:pt idx="1">
                  <c:v>BioC3W5</c:v>
                </c:pt>
              </c:strCache>
            </c:strRef>
          </c:cat>
          <c:val>
            <c:numRef>
              <c:f>'T Cell'!$C$91:$D$91</c:f>
              <c:numCache>
                <c:formatCode>General</c:formatCode>
                <c:ptCount val="2"/>
                <c:pt idx="0">
                  <c:v>0.0428335710906917</c:v>
                </c:pt>
                <c:pt idx="1">
                  <c:v>0.0484341170973749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821-43A2-997B-A82321DEF0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7551960"/>
        <c:axId val="2097430920"/>
      </c:lineChart>
      <c:catAx>
        <c:axId val="20975519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97430920"/>
        <c:crosses val="autoZero"/>
        <c:auto val="1"/>
        <c:lblAlgn val="ctr"/>
        <c:lblOffset val="100"/>
        <c:noMultiLvlLbl val="0"/>
      </c:catAx>
      <c:valAx>
        <c:axId val="2097430920"/>
        <c:scaling>
          <c:orientation val="minMax"/>
          <c:max val="1.2"/>
          <c:min val="0.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7551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'T Cell'!$C$89:$D$89</c:f>
              <c:strCache>
                <c:ptCount val="2"/>
                <c:pt idx="0">
                  <c:v>BIO-Screening</c:v>
                </c:pt>
                <c:pt idx="1">
                  <c:v>BioC3W5</c:v>
                </c:pt>
              </c:strCache>
            </c:strRef>
          </c:cat>
          <c:val>
            <c:numRef>
              <c:f>'T Cell'!$C$110:$D$110</c:f>
              <c:numCache>
                <c:formatCode>General</c:formatCode>
                <c:ptCount val="2"/>
                <c:pt idx="0">
                  <c:v>0.153045422307505</c:v>
                </c:pt>
                <c:pt idx="1">
                  <c:v>0.511088586545405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1A5D-4798-8A59-2E81DB8DC8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0418824"/>
        <c:axId val="2140384600"/>
      </c:lineChart>
      <c:catAx>
        <c:axId val="21404188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40384600"/>
        <c:crosses val="autoZero"/>
        <c:auto val="1"/>
        <c:lblAlgn val="ctr"/>
        <c:lblOffset val="100"/>
        <c:noMultiLvlLbl val="0"/>
      </c:catAx>
      <c:valAx>
        <c:axId val="2140384600"/>
        <c:scaling>
          <c:orientation val="minMax"/>
          <c:max val="1.2"/>
          <c:min val="0.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0418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'T Cell'!$C$89:$D$89</c:f>
              <c:strCache>
                <c:ptCount val="2"/>
                <c:pt idx="0">
                  <c:v>BIO-Screening</c:v>
                </c:pt>
                <c:pt idx="1">
                  <c:v>BioC3W5</c:v>
                </c:pt>
              </c:strCache>
            </c:strRef>
          </c:cat>
          <c:val>
            <c:numRef>
              <c:f>'T Cell'!$C$111:$D$111</c:f>
              <c:numCache>
                <c:formatCode>General</c:formatCode>
                <c:ptCount val="2"/>
                <c:pt idx="0">
                  <c:v>0.865992355737858</c:v>
                </c:pt>
                <c:pt idx="1">
                  <c:v>1.131709398028225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56F8-45AD-BF86-DC91384552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4148712"/>
        <c:axId val="2093044952"/>
      </c:lineChart>
      <c:catAx>
        <c:axId val="21341487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93044952"/>
        <c:crosses val="autoZero"/>
        <c:auto val="1"/>
        <c:lblAlgn val="ctr"/>
        <c:lblOffset val="100"/>
        <c:noMultiLvlLbl val="0"/>
      </c:catAx>
      <c:valAx>
        <c:axId val="2093044952"/>
        <c:scaling>
          <c:orientation val="minMax"/>
          <c:max val="1.2"/>
          <c:min val="0.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4148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A00794-8130-4F84-87D2-38E6B0DD609E}" type="doc">
      <dgm:prSet loTypeId="urn:microsoft.com/office/officeart/2005/8/layout/chevron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83D4344-A941-4715-982D-19AEC8E5E68D}">
      <dgm:prSet phldrT="[Text]" custT="1"/>
      <dgm:spPr>
        <a:xfrm rot="5400000">
          <a:off x="-233209" y="399091"/>
          <a:ext cx="1554730" cy="1088311"/>
        </a:xfrm>
        <a:solidFill>
          <a:schemeClr val="accent1">
            <a:lumMod val="50000"/>
          </a:schemeClr>
        </a:solidFill>
      </dgm:spPr>
      <dgm:t>
        <a:bodyPr/>
        <a:lstStyle/>
        <a:p>
          <a:pPr>
            <a:buNone/>
          </a:pPr>
          <a:r>
            <a:rPr lang="en-US" sz="2400" dirty="0">
              <a:solidFill>
                <a:srgbClr val="FFFFFF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1</a:t>
          </a:r>
        </a:p>
      </dgm:t>
    </dgm:pt>
    <dgm:pt modelId="{AD1B737E-7908-44F1-A8CA-8ADB9F8A7148}" type="parTrans" cxnId="{9A1DACDC-16C8-4C7E-A8ED-53A115853FD4}">
      <dgm:prSet/>
      <dgm:spPr/>
      <dgm:t>
        <a:bodyPr/>
        <a:lstStyle/>
        <a:p>
          <a:endParaRPr lang="en-US" sz="36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453BDE6E-4F83-4C15-AC58-115EDCC8C78E}" type="sibTrans" cxnId="{9A1DACDC-16C8-4C7E-A8ED-53A115853FD4}">
      <dgm:prSet/>
      <dgm:spPr/>
      <dgm:t>
        <a:bodyPr/>
        <a:lstStyle/>
        <a:p>
          <a:endParaRPr lang="en-US" sz="36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22BC9F6B-1465-4882-BF1A-35EDE904CCAD}">
      <dgm:prSet phldrT="[Text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xfrm rot="5400000">
          <a:off x="1655720" y="-436341"/>
          <a:ext cx="1266997" cy="2401815"/>
        </a:xfrm>
      </dgm:spPr>
      <dgm:t>
        <a:bodyPr/>
        <a:lstStyle/>
        <a:p>
          <a:pPr>
            <a:buNone/>
          </a:pPr>
          <a:r>
            <a:rPr lang="en-US" sz="1400" dirty="0"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Dendritic cells (DC) express high affinity receptor PLXNB1 and CD11c+ (</a:t>
          </a:r>
          <a:r>
            <a:rPr lang="en-US" sz="1400" dirty="0">
              <a:solidFill>
                <a:srgbClr val="FF0000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red stain</a:t>
          </a:r>
          <a:r>
            <a:rPr lang="en-US" sz="1400" dirty="0"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).  </a:t>
          </a:r>
        </a:p>
      </dgm:t>
    </dgm:pt>
    <dgm:pt modelId="{919A52E4-5973-48C2-96CC-3348D70B560F}" type="parTrans" cxnId="{9A4668A0-B949-4EE6-97F8-70659E66CE0E}">
      <dgm:prSet/>
      <dgm:spPr/>
      <dgm:t>
        <a:bodyPr/>
        <a:lstStyle/>
        <a:p>
          <a:endParaRPr lang="en-US" sz="36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A54F4B7E-C6A1-47E8-B90A-AC8F4E6C053B}" type="sibTrans" cxnId="{9A4668A0-B949-4EE6-97F8-70659E66CE0E}">
      <dgm:prSet/>
      <dgm:spPr/>
      <dgm:t>
        <a:bodyPr/>
        <a:lstStyle/>
        <a:p>
          <a:endParaRPr lang="en-US" sz="36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853434E2-892A-4295-8B72-FB9BF045853B}">
      <dgm:prSet phldrT="[Text]" custT="1"/>
      <dgm:spPr>
        <a:xfrm rot="5400000">
          <a:off x="-233209" y="1916618"/>
          <a:ext cx="1554730" cy="1088311"/>
        </a:xfrm>
        <a:solidFill>
          <a:schemeClr val="bg1">
            <a:lumMod val="50000"/>
          </a:schemeClr>
        </a:solidFill>
      </dgm:spPr>
      <dgm:t>
        <a:bodyPr/>
        <a:lstStyle/>
        <a:p>
          <a:pPr>
            <a:buNone/>
          </a:pPr>
          <a:r>
            <a:rPr lang="en-US" sz="2400" dirty="0">
              <a:solidFill>
                <a:srgbClr val="FFFFFF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2</a:t>
          </a:r>
        </a:p>
      </dgm:t>
    </dgm:pt>
    <dgm:pt modelId="{DA4052FB-C555-4306-89CB-CA62BF797DD3}" type="parTrans" cxnId="{7E72EED1-2800-4E16-A4F8-7323ABC31214}">
      <dgm:prSet/>
      <dgm:spPr/>
      <dgm:t>
        <a:bodyPr/>
        <a:lstStyle/>
        <a:p>
          <a:endParaRPr lang="en-US" sz="36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5FC6170A-EE9B-48AA-AA80-C37915A34DE6}" type="sibTrans" cxnId="{7E72EED1-2800-4E16-A4F8-7323ABC31214}">
      <dgm:prSet/>
      <dgm:spPr/>
      <dgm:t>
        <a:bodyPr/>
        <a:lstStyle/>
        <a:p>
          <a:endParaRPr lang="en-US" sz="36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88146983-1913-41C6-9939-24F9C8D7976A}">
      <dgm:prSet phldrT="[Text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xfrm rot="5400000">
          <a:off x="1566895" y="1181424"/>
          <a:ext cx="1444646" cy="2401815"/>
        </a:xfrm>
      </dgm:spPr>
      <dgm:t>
        <a:bodyPr/>
        <a:lstStyle/>
        <a:p>
          <a:pPr>
            <a:buNone/>
          </a:pPr>
          <a:r>
            <a:rPr lang="en-US" sz="1400" dirty="0"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Binding to SEMA4D at tumor edge restricts penetration of PLXNB1+ DC into tumor.</a:t>
          </a:r>
        </a:p>
      </dgm:t>
    </dgm:pt>
    <dgm:pt modelId="{A92D56E5-E7D4-4E13-9ECF-7A9FB27CC5DA}" type="parTrans" cxnId="{2C3EF670-CEC5-41AA-ADFE-6E8C42BE6C16}">
      <dgm:prSet/>
      <dgm:spPr/>
      <dgm:t>
        <a:bodyPr/>
        <a:lstStyle/>
        <a:p>
          <a:endParaRPr lang="en-US" sz="36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49F947C5-B45A-4455-B1E6-61F256C032F9}" type="sibTrans" cxnId="{2C3EF670-CEC5-41AA-ADFE-6E8C42BE6C16}">
      <dgm:prSet/>
      <dgm:spPr/>
      <dgm:t>
        <a:bodyPr/>
        <a:lstStyle/>
        <a:p>
          <a:endParaRPr lang="en-US" sz="36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6EBA5E2A-3FFA-4C4F-9F05-CF09ACB9F792}">
      <dgm:prSet phldrT="[Text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xfrm rot="5400000">
          <a:off x="1566895" y="1181424"/>
          <a:ext cx="1444646" cy="2401815"/>
        </a:xfrm>
        <a:solidFill>
          <a:schemeClr val="tx1">
            <a:lumMod val="75000"/>
          </a:schemeClr>
        </a:solidFill>
      </dgm:spPr>
      <dgm:t>
        <a:bodyPr/>
        <a:lstStyle/>
        <a:p>
          <a:pPr>
            <a:buNone/>
          </a:pPr>
          <a:r>
            <a:rPr lang="en-US" sz="2400" dirty="0">
              <a:solidFill>
                <a:srgbClr val="FFFEFF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3</a:t>
          </a:r>
        </a:p>
      </dgm:t>
    </dgm:pt>
    <dgm:pt modelId="{41689379-823E-4D89-BD33-7A46DEECDA84}" type="parTrans" cxnId="{11A94CE9-1068-4EA8-BB85-BADA928A531E}">
      <dgm:prSet/>
      <dgm:spPr/>
      <dgm:t>
        <a:bodyPr/>
        <a:lstStyle/>
        <a:p>
          <a:endParaRPr lang="en-US" sz="3600"/>
        </a:p>
      </dgm:t>
    </dgm:pt>
    <dgm:pt modelId="{21D6383E-B0C7-4CE2-9C18-135BFFB4F309}" type="sibTrans" cxnId="{11A94CE9-1068-4EA8-BB85-BADA928A531E}">
      <dgm:prSet/>
      <dgm:spPr/>
      <dgm:t>
        <a:bodyPr/>
        <a:lstStyle/>
        <a:p>
          <a:endParaRPr lang="en-US" sz="3600"/>
        </a:p>
      </dgm:t>
    </dgm:pt>
    <dgm:pt modelId="{83205F2F-80E7-4E02-B9ED-6113E904835E}">
      <dgm:prSet phldrT="[Text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xfrm rot="5400000">
          <a:off x="1566895" y="1181424"/>
          <a:ext cx="1444646" cy="2401815"/>
        </a:xfrm>
      </dgm:spPr>
      <dgm:t>
        <a:bodyPr/>
        <a:lstStyle/>
        <a:p>
          <a:pPr>
            <a:buNone/>
          </a:pPr>
          <a:r>
            <a:rPr lang="en-US" sz="1400" dirty="0"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Shift in balance of immune cells and factors,  facilitates CD8+ T cell infiltration</a:t>
          </a:r>
        </a:p>
      </dgm:t>
    </dgm:pt>
    <dgm:pt modelId="{BE24D426-147F-42BA-881D-7909350A4C9B}" type="parTrans" cxnId="{DCBBBE1B-DC5A-40F2-8740-A740AA2811E9}">
      <dgm:prSet/>
      <dgm:spPr/>
      <dgm:t>
        <a:bodyPr/>
        <a:lstStyle/>
        <a:p>
          <a:endParaRPr lang="en-US" sz="3600"/>
        </a:p>
      </dgm:t>
    </dgm:pt>
    <dgm:pt modelId="{D2C3EB4D-EA85-4F4E-AA1A-50720A341137}" type="sibTrans" cxnId="{DCBBBE1B-DC5A-40F2-8740-A740AA2811E9}">
      <dgm:prSet/>
      <dgm:spPr/>
      <dgm:t>
        <a:bodyPr/>
        <a:lstStyle/>
        <a:p>
          <a:endParaRPr lang="en-US" sz="3600"/>
        </a:p>
      </dgm:t>
    </dgm:pt>
    <dgm:pt modelId="{B7220096-2FE2-45C5-B9FF-453772BBF72B}">
      <dgm:prSet phldrT="[Text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xfrm rot="5400000">
          <a:off x="1566895" y="1181424"/>
          <a:ext cx="1444646" cy="2401815"/>
        </a:xfrm>
        <a:solidFill>
          <a:schemeClr val="tx1">
            <a:lumMod val="50000"/>
          </a:schemeClr>
        </a:solidFill>
      </dgm:spPr>
      <dgm:t>
        <a:bodyPr/>
        <a:lstStyle/>
        <a:p>
          <a:pPr>
            <a:buNone/>
          </a:pPr>
          <a:r>
            <a:rPr lang="en-US" sz="2400" dirty="0"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4</a:t>
          </a:r>
        </a:p>
      </dgm:t>
    </dgm:pt>
    <dgm:pt modelId="{3AF2EB43-C224-4B55-A9A7-C460C32AA57F}" type="parTrans" cxnId="{BEAECD2B-D241-4BFD-BF6F-74748F2D962C}">
      <dgm:prSet/>
      <dgm:spPr/>
      <dgm:t>
        <a:bodyPr/>
        <a:lstStyle/>
        <a:p>
          <a:endParaRPr lang="en-US" sz="3600"/>
        </a:p>
      </dgm:t>
    </dgm:pt>
    <dgm:pt modelId="{D2BD6A28-EC91-49BB-8052-844482BB4E27}" type="sibTrans" cxnId="{BEAECD2B-D241-4BFD-BF6F-74748F2D962C}">
      <dgm:prSet/>
      <dgm:spPr/>
      <dgm:t>
        <a:bodyPr/>
        <a:lstStyle/>
        <a:p>
          <a:endParaRPr lang="en-US" sz="3600"/>
        </a:p>
      </dgm:t>
    </dgm:pt>
    <dgm:pt modelId="{583C67A4-7FA0-4464-97AA-7F64CBA0C846}">
      <dgm:prSet phldrT="[Text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xfrm rot="5400000">
          <a:off x="1566895" y="1181424"/>
          <a:ext cx="1444646" cy="2401815"/>
        </a:xfrm>
      </dgm:spPr>
      <dgm:t>
        <a:bodyPr/>
        <a:lstStyle/>
        <a:p>
          <a:pPr>
            <a:buNone/>
          </a:pPr>
          <a:r>
            <a:rPr lang="en-US" sz="1400" dirty="0"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Enhance immune checkpoint therapies</a:t>
          </a:r>
        </a:p>
      </dgm:t>
    </dgm:pt>
    <dgm:pt modelId="{A63A3516-440B-4B0A-B3BD-27873FCB9912}" type="parTrans" cxnId="{D4930A1D-4137-4B0E-9892-56163C69C150}">
      <dgm:prSet/>
      <dgm:spPr/>
      <dgm:t>
        <a:bodyPr/>
        <a:lstStyle/>
        <a:p>
          <a:endParaRPr lang="en-US" sz="3600"/>
        </a:p>
      </dgm:t>
    </dgm:pt>
    <dgm:pt modelId="{67108B9A-B83F-45B3-AB95-05183B7943D3}" type="sibTrans" cxnId="{D4930A1D-4137-4B0E-9892-56163C69C150}">
      <dgm:prSet/>
      <dgm:spPr/>
      <dgm:t>
        <a:bodyPr/>
        <a:lstStyle/>
        <a:p>
          <a:endParaRPr lang="en-US" sz="3600"/>
        </a:p>
      </dgm:t>
    </dgm:pt>
    <dgm:pt modelId="{E45947E0-246D-402D-AE90-16561A730469}" type="pres">
      <dgm:prSet presAssocID="{FDA00794-8130-4F84-87D2-38E6B0DD609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E2B674D-869E-4A13-8B4A-4184667F305B}" type="pres">
      <dgm:prSet presAssocID="{283D4344-A941-4715-982D-19AEC8E5E68D}" presName="composite" presStyleCnt="0"/>
      <dgm:spPr/>
    </dgm:pt>
    <dgm:pt modelId="{E03642F7-12A1-4AF7-BB87-3047DB82E322}" type="pres">
      <dgm:prSet presAssocID="{283D4344-A941-4715-982D-19AEC8E5E68D}" presName="parentText" presStyleLbl="alignNode1" presStyleIdx="0" presStyleCnt="4">
        <dgm:presLayoutVars>
          <dgm:chMax val="1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8ADB3602-630A-4E61-AAFE-BB75939D0EAB}" type="pres">
      <dgm:prSet presAssocID="{283D4344-A941-4715-982D-19AEC8E5E68D}" presName="descendantText" presStyleLbl="alignAcc1" presStyleIdx="0" presStyleCnt="4" custScaleY="100000" custLinFactNeighborY="7352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en-US"/>
        </a:p>
      </dgm:t>
    </dgm:pt>
    <dgm:pt modelId="{2BFADA08-A16D-4513-B9BC-A72EF2863B7C}" type="pres">
      <dgm:prSet presAssocID="{453BDE6E-4F83-4C15-AC58-115EDCC8C78E}" presName="sp" presStyleCnt="0"/>
      <dgm:spPr/>
    </dgm:pt>
    <dgm:pt modelId="{F7B36DBD-4CF3-48DB-A573-369C50CB6486}" type="pres">
      <dgm:prSet presAssocID="{853434E2-892A-4295-8B72-FB9BF045853B}" presName="composite" presStyleCnt="0"/>
      <dgm:spPr/>
    </dgm:pt>
    <dgm:pt modelId="{88801599-0783-4230-BC06-DD1733B6142C}" type="pres">
      <dgm:prSet presAssocID="{853434E2-892A-4295-8B72-FB9BF045853B}" presName="parentText" presStyleLbl="alignNode1" presStyleIdx="1" presStyleCnt="4">
        <dgm:presLayoutVars>
          <dgm:chMax val="1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45A71558-A9BB-4566-B5EF-E9F68688C69B}" type="pres">
      <dgm:prSet presAssocID="{853434E2-892A-4295-8B72-FB9BF045853B}" presName="descendantText" presStyleLbl="alignAcc1" presStyleIdx="1" presStyleCnt="4" custScaleY="115454" custLinFactNeighborY="4041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en-US"/>
        </a:p>
      </dgm:t>
    </dgm:pt>
    <dgm:pt modelId="{C30D4E47-40E3-4B44-BB57-3CE81607C801}" type="pres">
      <dgm:prSet presAssocID="{5FC6170A-EE9B-48AA-AA80-C37915A34DE6}" presName="sp" presStyleCnt="0"/>
      <dgm:spPr/>
    </dgm:pt>
    <dgm:pt modelId="{4B4424DA-B978-48E2-9280-D27C27BC843E}" type="pres">
      <dgm:prSet presAssocID="{6EBA5E2A-3FFA-4C4F-9F05-CF09ACB9F792}" presName="composite" presStyleCnt="0"/>
      <dgm:spPr/>
    </dgm:pt>
    <dgm:pt modelId="{4BB5FACD-B43D-4584-B16D-049FB1E0C647}" type="pres">
      <dgm:prSet presAssocID="{6EBA5E2A-3FFA-4C4F-9F05-CF09ACB9F792}" presName="parentText" presStyleLbl="alignNode1" presStyleIdx="2" presStyleCnt="4" custLinFactNeighborY="322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A3C896-82A5-43B8-B999-CF4A5F13B0F6}" type="pres">
      <dgm:prSet presAssocID="{6EBA5E2A-3FFA-4C4F-9F05-CF09ACB9F792}" presName="descendantText" presStyleLbl="alignAcc1" presStyleIdx="2" presStyleCnt="4" custScaleY="96235" custLinFactNeighborX="325" custLinFactNeighborY="154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0FF0AA-C465-406A-A80D-691404AC8037}" type="pres">
      <dgm:prSet presAssocID="{21D6383E-B0C7-4CE2-9C18-135BFFB4F309}" presName="sp" presStyleCnt="0"/>
      <dgm:spPr/>
    </dgm:pt>
    <dgm:pt modelId="{1132FC53-C2C0-4630-B32A-5AAD836B6E83}" type="pres">
      <dgm:prSet presAssocID="{B7220096-2FE2-45C5-B9FF-453772BBF72B}" presName="composite" presStyleCnt="0"/>
      <dgm:spPr/>
    </dgm:pt>
    <dgm:pt modelId="{064F2474-7A58-4F72-8CC4-66E685FD0956}" type="pres">
      <dgm:prSet presAssocID="{B7220096-2FE2-45C5-B9FF-453772BBF72B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F1D607-2666-4131-82A9-380D420A5EB8}" type="pres">
      <dgm:prSet presAssocID="{B7220096-2FE2-45C5-B9FF-453772BBF72B}" presName="descendantText" presStyleLbl="alignAcc1" presStyleIdx="3" presStyleCnt="4" custScaleY="75622" custLinFactNeighborY="184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85A98B2-AF21-42BD-82CA-827108699782}" type="presOf" srcId="{B7220096-2FE2-45C5-B9FF-453772BBF72B}" destId="{064F2474-7A58-4F72-8CC4-66E685FD0956}" srcOrd="0" destOrd="0" presId="urn:microsoft.com/office/officeart/2005/8/layout/chevron2"/>
    <dgm:cxn modelId="{11963750-82CF-4A8C-B1E1-E84D31016509}" type="presOf" srcId="{22BC9F6B-1465-4882-BF1A-35EDE904CCAD}" destId="{8ADB3602-630A-4E61-AAFE-BB75939D0EAB}" srcOrd="0" destOrd="0" presId="urn:microsoft.com/office/officeart/2005/8/layout/chevron2"/>
    <dgm:cxn modelId="{9A1DACDC-16C8-4C7E-A8ED-53A115853FD4}" srcId="{FDA00794-8130-4F84-87D2-38E6B0DD609E}" destId="{283D4344-A941-4715-982D-19AEC8E5E68D}" srcOrd="0" destOrd="0" parTransId="{AD1B737E-7908-44F1-A8CA-8ADB9F8A7148}" sibTransId="{453BDE6E-4F83-4C15-AC58-115EDCC8C78E}"/>
    <dgm:cxn modelId="{B1EFA341-E155-47F1-92D6-E51BE2D93123}" type="presOf" srcId="{6EBA5E2A-3FFA-4C4F-9F05-CF09ACB9F792}" destId="{4BB5FACD-B43D-4584-B16D-049FB1E0C647}" srcOrd="0" destOrd="0" presId="urn:microsoft.com/office/officeart/2005/8/layout/chevron2"/>
    <dgm:cxn modelId="{DCDACA8D-BE92-4FEB-B7E9-7659FE3B7C61}" type="presOf" srcId="{88146983-1913-41C6-9939-24F9C8D7976A}" destId="{45A71558-A9BB-4566-B5EF-E9F68688C69B}" srcOrd="0" destOrd="0" presId="urn:microsoft.com/office/officeart/2005/8/layout/chevron2"/>
    <dgm:cxn modelId="{DCBBBE1B-DC5A-40F2-8740-A740AA2811E9}" srcId="{6EBA5E2A-3FFA-4C4F-9F05-CF09ACB9F792}" destId="{83205F2F-80E7-4E02-B9ED-6113E904835E}" srcOrd="0" destOrd="0" parTransId="{BE24D426-147F-42BA-881D-7909350A4C9B}" sibTransId="{D2C3EB4D-EA85-4F4E-AA1A-50720A341137}"/>
    <dgm:cxn modelId="{BEAECD2B-D241-4BFD-BF6F-74748F2D962C}" srcId="{FDA00794-8130-4F84-87D2-38E6B0DD609E}" destId="{B7220096-2FE2-45C5-B9FF-453772BBF72B}" srcOrd="3" destOrd="0" parTransId="{3AF2EB43-C224-4B55-A9A7-C460C32AA57F}" sibTransId="{D2BD6A28-EC91-49BB-8052-844482BB4E27}"/>
    <dgm:cxn modelId="{D4930A1D-4137-4B0E-9892-56163C69C150}" srcId="{B7220096-2FE2-45C5-B9FF-453772BBF72B}" destId="{583C67A4-7FA0-4464-97AA-7F64CBA0C846}" srcOrd="0" destOrd="0" parTransId="{A63A3516-440B-4B0A-B3BD-27873FCB9912}" sibTransId="{67108B9A-B83F-45B3-AB95-05183B7943D3}"/>
    <dgm:cxn modelId="{11A94CE9-1068-4EA8-BB85-BADA928A531E}" srcId="{FDA00794-8130-4F84-87D2-38E6B0DD609E}" destId="{6EBA5E2A-3FFA-4C4F-9F05-CF09ACB9F792}" srcOrd="2" destOrd="0" parTransId="{41689379-823E-4D89-BD33-7A46DEECDA84}" sibTransId="{21D6383E-B0C7-4CE2-9C18-135BFFB4F309}"/>
    <dgm:cxn modelId="{5CB58BE4-6BB8-41AE-A91D-ADF9A5A961BA}" type="presOf" srcId="{283D4344-A941-4715-982D-19AEC8E5E68D}" destId="{E03642F7-12A1-4AF7-BB87-3047DB82E322}" srcOrd="0" destOrd="0" presId="urn:microsoft.com/office/officeart/2005/8/layout/chevron2"/>
    <dgm:cxn modelId="{34A2319B-A960-4A2A-A34E-5A1DCCBD2C93}" type="presOf" srcId="{83205F2F-80E7-4E02-B9ED-6113E904835E}" destId="{2DA3C896-82A5-43B8-B999-CF4A5F13B0F6}" srcOrd="0" destOrd="0" presId="urn:microsoft.com/office/officeart/2005/8/layout/chevron2"/>
    <dgm:cxn modelId="{9A4668A0-B949-4EE6-97F8-70659E66CE0E}" srcId="{283D4344-A941-4715-982D-19AEC8E5E68D}" destId="{22BC9F6B-1465-4882-BF1A-35EDE904CCAD}" srcOrd="0" destOrd="0" parTransId="{919A52E4-5973-48C2-96CC-3348D70B560F}" sibTransId="{A54F4B7E-C6A1-47E8-B90A-AC8F4E6C053B}"/>
    <dgm:cxn modelId="{2C3EF670-CEC5-41AA-ADFE-6E8C42BE6C16}" srcId="{853434E2-892A-4295-8B72-FB9BF045853B}" destId="{88146983-1913-41C6-9939-24F9C8D7976A}" srcOrd="0" destOrd="0" parTransId="{A92D56E5-E7D4-4E13-9ECF-7A9FB27CC5DA}" sibTransId="{49F947C5-B45A-4455-B1E6-61F256C032F9}"/>
    <dgm:cxn modelId="{FD2BB664-7A1E-4287-B202-A4BA5485A301}" type="presOf" srcId="{FDA00794-8130-4F84-87D2-38E6B0DD609E}" destId="{E45947E0-246D-402D-AE90-16561A730469}" srcOrd="0" destOrd="0" presId="urn:microsoft.com/office/officeart/2005/8/layout/chevron2"/>
    <dgm:cxn modelId="{3B92E3FC-B553-4B79-AB07-9F3478FB49CF}" type="presOf" srcId="{853434E2-892A-4295-8B72-FB9BF045853B}" destId="{88801599-0783-4230-BC06-DD1733B6142C}" srcOrd="0" destOrd="0" presId="urn:microsoft.com/office/officeart/2005/8/layout/chevron2"/>
    <dgm:cxn modelId="{B8D50341-BFB5-4436-B0E1-786454A3137A}" type="presOf" srcId="{583C67A4-7FA0-4464-97AA-7F64CBA0C846}" destId="{D3F1D607-2666-4131-82A9-380D420A5EB8}" srcOrd="0" destOrd="0" presId="urn:microsoft.com/office/officeart/2005/8/layout/chevron2"/>
    <dgm:cxn modelId="{7E72EED1-2800-4E16-A4F8-7323ABC31214}" srcId="{FDA00794-8130-4F84-87D2-38E6B0DD609E}" destId="{853434E2-892A-4295-8B72-FB9BF045853B}" srcOrd="1" destOrd="0" parTransId="{DA4052FB-C555-4306-89CB-CA62BF797DD3}" sibTransId="{5FC6170A-EE9B-48AA-AA80-C37915A34DE6}"/>
    <dgm:cxn modelId="{A9B024B6-4FEE-4D17-AEF5-12678D6AFF83}" type="presParOf" srcId="{E45947E0-246D-402D-AE90-16561A730469}" destId="{FE2B674D-869E-4A13-8B4A-4184667F305B}" srcOrd="0" destOrd="0" presId="urn:microsoft.com/office/officeart/2005/8/layout/chevron2"/>
    <dgm:cxn modelId="{6E358548-F11D-4EA9-A840-41570FC3E335}" type="presParOf" srcId="{FE2B674D-869E-4A13-8B4A-4184667F305B}" destId="{E03642F7-12A1-4AF7-BB87-3047DB82E322}" srcOrd="0" destOrd="0" presId="urn:microsoft.com/office/officeart/2005/8/layout/chevron2"/>
    <dgm:cxn modelId="{511092B4-18D5-44E6-82AA-1F9028E75CA6}" type="presParOf" srcId="{FE2B674D-869E-4A13-8B4A-4184667F305B}" destId="{8ADB3602-630A-4E61-AAFE-BB75939D0EAB}" srcOrd="1" destOrd="0" presId="urn:microsoft.com/office/officeart/2005/8/layout/chevron2"/>
    <dgm:cxn modelId="{C122AF43-0617-4ECF-8A46-2B07F3CC6F04}" type="presParOf" srcId="{E45947E0-246D-402D-AE90-16561A730469}" destId="{2BFADA08-A16D-4513-B9BC-A72EF2863B7C}" srcOrd="1" destOrd="0" presId="urn:microsoft.com/office/officeart/2005/8/layout/chevron2"/>
    <dgm:cxn modelId="{4CF00592-409D-40F9-99EB-8D0D287BFADB}" type="presParOf" srcId="{E45947E0-246D-402D-AE90-16561A730469}" destId="{F7B36DBD-4CF3-48DB-A573-369C50CB6486}" srcOrd="2" destOrd="0" presId="urn:microsoft.com/office/officeart/2005/8/layout/chevron2"/>
    <dgm:cxn modelId="{29BA91A9-1D8E-40A1-B18D-5B1B7EE5D1BD}" type="presParOf" srcId="{F7B36DBD-4CF3-48DB-A573-369C50CB6486}" destId="{88801599-0783-4230-BC06-DD1733B6142C}" srcOrd="0" destOrd="0" presId="urn:microsoft.com/office/officeart/2005/8/layout/chevron2"/>
    <dgm:cxn modelId="{DFC52003-3348-4243-9A2E-36D7D404077F}" type="presParOf" srcId="{F7B36DBD-4CF3-48DB-A573-369C50CB6486}" destId="{45A71558-A9BB-4566-B5EF-E9F68688C69B}" srcOrd="1" destOrd="0" presId="urn:microsoft.com/office/officeart/2005/8/layout/chevron2"/>
    <dgm:cxn modelId="{B4E12D41-6CB0-4BD3-8547-A0F7ADCC5743}" type="presParOf" srcId="{E45947E0-246D-402D-AE90-16561A730469}" destId="{C30D4E47-40E3-4B44-BB57-3CE81607C801}" srcOrd="3" destOrd="0" presId="urn:microsoft.com/office/officeart/2005/8/layout/chevron2"/>
    <dgm:cxn modelId="{7E875889-A062-4633-A721-22043D42F810}" type="presParOf" srcId="{E45947E0-246D-402D-AE90-16561A730469}" destId="{4B4424DA-B978-48E2-9280-D27C27BC843E}" srcOrd="4" destOrd="0" presId="urn:microsoft.com/office/officeart/2005/8/layout/chevron2"/>
    <dgm:cxn modelId="{0916AA74-553C-42E6-89F2-E65C3E65AC1D}" type="presParOf" srcId="{4B4424DA-B978-48E2-9280-D27C27BC843E}" destId="{4BB5FACD-B43D-4584-B16D-049FB1E0C647}" srcOrd="0" destOrd="0" presId="urn:microsoft.com/office/officeart/2005/8/layout/chevron2"/>
    <dgm:cxn modelId="{18F01525-279E-472A-9719-841DDA855A33}" type="presParOf" srcId="{4B4424DA-B978-48E2-9280-D27C27BC843E}" destId="{2DA3C896-82A5-43B8-B999-CF4A5F13B0F6}" srcOrd="1" destOrd="0" presId="urn:microsoft.com/office/officeart/2005/8/layout/chevron2"/>
    <dgm:cxn modelId="{165ABE68-281F-4555-8C39-B6C9868E59AF}" type="presParOf" srcId="{E45947E0-246D-402D-AE90-16561A730469}" destId="{D60FF0AA-C465-406A-A80D-691404AC8037}" srcOrd="5" destOrd="0" presId="urn:microsoft.com/office/officeart/2005/8/layout/chevron2"/>
    <dgm:cxn modelId="{05EBE86D-1DA3-4901-B2F0-32E78C70A37A}" type="presParOf" srcId="{E45947E0-246D-402D-AE90-16561A730469}" destId="{1132FC53-C2C0-4630-B32A-5AAD836B6E83}" srcOrd="6" destOrd="0" presId="urn:microsoft.com/office/officeart/2005/8/layout/chevron2"/>
    <dgm:cxn modelId="{7EFBC77D-CEA5-4B7D-B5E5-F74437CE6921}" type="presParOf" srcId="{1132FC53-C2C0-4630-B32A-5AAD836B6E83}" destId="{064F2474-7A58-4F72-8CC4-66E685FD0956}" srcOrd="0" destOrd="0" presId="urn:microsoft.com/office/officeart/2005/8/layout/chevron2"/>
    <dgm:cxn modelId="{A5411745-C85D-405E-88CC-A59B0C596BAF}" type="presParOf" srcId="{1132FC53-C2C0-4630-B32A-5AAD836B6E83}" destId="{D3F1D607-2666-4131-82A9-380D420A5EB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DC3F24-F5A9-4848-B165-214C49B2F31B}" type="doc">
      <dgm:prSet loTypeId="urn:microsoft.com/office/officeart/2005/8/layout/orgChart1" loCatId="hierarchy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A8136CC1-45F2-461C-B87F-5152A0375860}">
      <dgm:prSet phldrT="[Text]" custT="1"/>
      <dgm:spPr>
        <a:xfrm>
          <a:off x="99936" y="2522"/>
          <a:ext cx="1563061" cy="781530"/>
        </a:xfrm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>
            <a:buNone/>
          </a:pPr>
          <a:r>
            <a:rPr lang="en-US" sz="1400" dirty="0">
              <a:solidFill>
                <a:schemeClr val="tx2"/>
              </a:solidFill>
              <a:latin typeface="Calibri" panose="020F0502020204030204"/>
              <a:ea typeface="+mn-ea"/>
              <a:cs typeface="+mn-cs"/>
            </a:rPr>
            <a:t>5 mg/kg</a:t>
          </a:r>
        </a:p>
        <a:p>
          <a:pPr>
            <a:buNone/>
          </a:pPr>
          <a:r>
            <a:rPr lang="en-US" sz="1400" dirty="0">
              <a:solidFill>
                <a:schemeClr val="tx2"/>
              </a:solidFill>
              <a:latin typeface="Calibri" panose="020F0502020204030204"/>
              <a:ea typeface="+mn-ea"/>
              <a:cs typeface="+mn-cs"/>
            </a:rPr>
            <a:t>(n=3)</a:t>
          </a:r>
        </a:p>
      </dgm:t>
    </dgm:pt>
    <dgm:pt modelId="{09B7E81B-4DE0-418D-B052-8CB72B1230B2}" type="parTrans" cxnId="{2080563D-2A72-404E-9C3E-A1086115801A}">
      <dgm:prSet/>
      <dgm:spPr/>
      <dgm:t>
        <a:bodyPr/>
        <a:lstStyle/>
        <a:p>
          <a:endParaRPr lang="en-US" sz="1400">
            <a:solidFill>
              <a:schemeClr val="tx2"/>
            </a:solidFill>
          </a:endParaRPr>
        </a:p>
      </dgm:t>
    </dgm:pt>
    <dgm:pt modelId="{36F0E7D2-F1BD-4638-9D75-5C8EF31E999E}" type="sibTrans" cxnId="{2080563D-2A72-404E-9C3E-A1086115801A}">
      <dgm:prSet/>
      <dgm:spPr/>
      <dgm:t>
        <a:bodyPr/>
        <a:lstStyle/>
        <a:p>
          <a:endParaRPr lang="en-US" sz="1400">
            <a:solidFill>
              <a:schemeClr val="tx2"/>
            </a:solidFill>
          </a:endParaRPr>
        </a:p>
      </dgm:t>
    </dgm:pt>
    <dgm:pt modelId="{503ED358-C5D6-4EF8-A60A-29F2B0055452}">
      <dgm:prSet phldrT="[Text]" custT="1"/>
      <dgm:spPr>
        <a:xfrm>
          <a:off x="99936" y="1800042"/>
          <a:ext cx="1563061" cy="781530"/>
        </a:xfrm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>
            <a:buNone/>
          </a:pPr>
          <a:r>
            <a:rPr lang="en-US" sz="1400" dirty="0">
              <a:solidFill>
                <a:schemeClr val="tx2"/>
              </a:solidFill>
              <a:latin typeface="Calibri" panose="020F0502020204030204"/>
              <a:ea typeface="+mn-ea"/>
              <a:cs typeface="+mn-cs"/>
            </a:rPr>
            <a:t>20 mg/kg</a:t>
          </a:r>
        </a:p>
        <a:p>
          <a:pPr>
            <a:buNone/>
          </a:pPr>
          <a:r>
            <a:rPr lang="en-US" sz="1400" dirty="0">
              <a:solidFill>
                <a:schemeClr val="tx2"/>
              </a:solidFill>
              <a:latin typeface="Calibri" panose="020F0502020204030204"/>
              <a:ea typeface="+mn-ea"/>
              <a:cs typeface="+mn-cs"/>
            </a:rPr>
            <a:t>(n=3)</a:t>
          </a:r>
        </a:p>
      </dgm:t>
    </dgm:pt>
    <dgm:pt modelId="{72D9665F-A02F-4E17-A1EA-15807AFB6E0C}" type="parTrans" cxnId="{10337A52-6138-4F52-A955-77E72325F05B}">
      <dgm:prSet/>
      <dgm:spPr/>
      <dgm:t>
        <a:bodyPr/>
        <a:lstStyle/>
        <a:p>
          <a:endParaRPr lang="en-US" sz="1400">
            <a:solidFill>
              <a:schemeClr val="tx2"/>
            </a:solidFill>
          </a:endParaRPr>
        </a:p>
      </dgm:t>
    </dgm:pt>
    <dgm:pt modelId="{F911AB25-5075-412F-A92A-70F256A76C54}" type="sibTrans" cxnId="{10337A52-6138-4F52-A955-77E72325F05B}">
      <dgm:prSet/>
      <dgm:spPr/>
      <dgm:t>
        <a:bodyPr/>
        <a:lstStyle/>
        <a:p>
          <a:endParaRPr lang="en-US" sz="1400">
            <a:solidFill>
              <a:schemeClr val="tx2"/>
            </a:solidFill>
          </a:endParaRPr>
        </a:p>
      </dgm:t>
    </dgm:pt>
    <dgm:pt modelId="{C79E3D51-FA10-46C1-AAD8-27B63FDB3760}">
      <dgm:prSet phldrT="[Text]" custT="1"/>
      <dgm:spPr>
        <a:xfrm>
          <a:off x="2288222" y="451902"/>
          <a:ext cx="1563061" cy="781530"/>
        </a:xfrm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>
            <a:buNone/>
          </a:pPr>
          <a:r>
            <a:rPr lang="en-US" sz="1400" b="1" dirty="0">
              <a:solidFill>
                <a:schemeClr val="tx2"/>
              </a:solidFill>
              <a:latin typeface="Calibri" panose="020F0502020204030204"/>
              <a:ea typeface="+mn-ea"/>
              <a:cs typeface="+mn-cs"/>
            </a:rPr>
            <a:t>IO Failure</a:t>
          </a:r>
        </a:p>
        <a:p>
          <a:pPr>
            <a:buNone/>
          </a:pPr>
          <a:r>
            <a:rPr lang="en-US" sz="1400" dirty="0">
              <a:solidFill>
                <a:schemeClr val="tx2"/>
              </a:solidFill>
              <a:latin typeface="Calibri" panose="020F0502020204030204"/>
              <a:ea typeface="+mn-ea"/>
              <a:cs typeface="+mn-cs"/>
            </a:rPr>
            <a:t>10 mg/kg</a:t>
          </a:r>
        </a:p>
        <a:p>
          <a:pPr>
            <a:buNone/>
          </a:pPr>
          <a:r>
            <a:rPr lang="en-US" sz="1400" dirty="0">
              <a:solidFill>
                <a:schemeClr val="tx2"/>
              </a:solidFill>
              <a:latin typeface="Calibri" panose="020F0502020204030204"/>
              <a:ea typeface="+mn-ea"/>
              <a:cs typeface="+mn-cs"/>
            </a:rPr>
            <a:t>(n=32)</a:t>
          </a:r>
        </a:p>
      </dgm:t>
    </dgm:pt>
    <dgm:pt modelId="{584174EE-9F14-459D-85EE-CBA36D5C4F9E}" type="parTrans" cxnId="{91E707F1-A7C8-4C39-A2B4-A23530D98FC8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8D533E22-08B2-4BA9-8F84-7E8314B4D6F6}" type="sibTrans" cxnId="{91E707F1-A7C8-4C39-A2B4-A23530D98FC8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BE07421C-D5EE-48D3-9D54-C6A77FC8CB62}">
      <dgm:prSet phldrT="[Text]" custT="1"/>
      <dgm:spPr>
        <a:xfrm>
          <a:off x="2288222" y="1350662"/>
          <a:ext cx="1563061" cy="781530"/>
        </a:xfrm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>
            <a:buNone/>
          </a:pPr>
          <a:r>
            <a:rPr lang="en-US" sz="1400" b="1" dirty="0">
              <a:solidFill>
                <a:schemeClr val="tx2"/>
              </a:solidFill>
              <a:latin typeface="Calibri" panose="020F0502020204030204"/>
              <a:ea typeface="+mn-ea"/>
              <a:cs typeface="+mn-cs"/>
            </a:rPr>
            <a:t>IO Naive</a:t>
          </a:r>
        </a:p>
        <a:p>
          <a:pPr>
            <a:buNone/>
          </a:pPr>
          <a:r>
            <a:rPr lang="en-US" sz="1400" dirty="0">
              <a:solidFill>
                <a:schemeClr val="tx2"/>
              </a:solidFill>
              <a:latin typeface="Calibri" panose="020F0502020204030204"/>
              <a:ea typeface="+mn-ea"/>
              <a:cs typeface="+mn-cs"/>
            </a:rPr>
            <a:t>10 mg/kg</a:t>
          </a:r>
        </a:p>
        <a:p>
          <a:pPr>
            <a:buNone/>
          </a:pPr>
          <a:r>
            <a:rPr lang="en-US" sz="1400" dirty="0">
              <a:solidFill>
                <a:schemeClr val="tx2"/>
              </a:solidFill>
              <a:latin typeface="Calibri" panose="020F0502020204030204"/>
              <a:ea typeface="+mn-ea"/>
              <a:cs typeface="+mn-cs"/>
            </a:rPr>
            <a:t>(n= 18)</a:t>
          </a:r>
        </a:p>
      </dgm:t>
    </dgm:pt>
    <dgm:pt modelId="{A9DC99C2-A996-4308-934E-89C57466F124}" type="parTrans" cxnId="{B22FADB8-A9A0-4D14-8CC3-E6D4F6F26670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6B93360F-A9FD-4AB0-949F-327AD063537D}" type="sibTrans" cxnId="{B22FADB8-A9A0-4D14-8CC3-E6D4F6F26670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A853E2C8-61E3-49DF-9218-1F5C4585CB08}">
      <dgm:prSet phldrT="[Text]" custT="1"/>
      <dgm:spPr>
        <a:xfrm>
          <a:off x="99936" y="2522"/>
          <a:ext cx="1563061" cy="781530"/>
        </a:xfrm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>
            <a:buNone/>
          </a:pPr>
          <a:r>
            <a:rPr lang="en-US" sz="1400" dirty="0">
              <a:solidFill>
                <a:schemeClr val="tx2"/>
              </a:solidFill>
              <a:latin typeface="Calibri" panose="020F0502020204030204"/>
              <a:ea typeface="+mn-ea"/>
              <a:cs typeface="+mn-cs"/>
            </a:rPr>
            <a:t>10 mg/kg</a:t>
          </a:r>
        </a:p>
        <a:p>
          <a:pPr>
            <a:buNone/>
          </a:pPr>
          <a:r>
            <a:rPr lang="en-US" sz="1400" dirty="0">
              <a:solidFill>
                <a:schemeClr val="tx2"/>
              </a:solidFill>
              <a:latin typeface="Calibri" panose="020F0502020204030204"/>
              <a:ea typeface="+mn-ea"/>
              <a:cs typeface="+mn-cs"/>
            </a:rPr>
            <a:t>(n=6)</a:t>
          </a:r>
        </a:p>
      </dgm:t>
    </dgm:pt>
    <dgm:pt modelId="{7DED2055-A4A4-427B-8AA6-5AAAEB8CB239}" type="parTrans" cxnId="{58FBE9F1-4520-49D3-A544-D7961968DCFD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101C79B0-FCC7-4EFA-83DA-1F15DD562C59}" type="sibTrans" cxnId="{58FBE9F1-4520-49D3-A544-D7961968DCFD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CA75F482-EE95-4D87-8BEE-4B529708DFC3}" type="pres">
      <dgm:prSet presAssocID="{B6DC3F24-F5A9-4848-B165-214C49B2F31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E3760C5-F56E-4B72-ABDD-7701EAA18812}" type="pres">
      <dgm:prSet presAssocID="{A8136CC1-45F2-461C-B87F-5152A0375860}" presName="hierRoot1" presStyleCnt="0">
        <dgm:presLayoutVars>
          <dgm:hierBranch val="init"/>
        </dgm:presLayoutVars>
      </dgm:prSet>
      <dgm:spPr/>
    </dgm:pt>
    <dgm:pt modelId="{D926C8CA-7052-4E93-A122-C22CF6D3EB90}" type="pres">
      <dgm:prSet presAssocID="{A8136CC1-45F2-461C-B87F-5152A0375860}" presName="rootComposite1" presStyleCnt="0"/>
      <dgm:spPr/>
    </dgm:pt>
    <dgm:pt modelId="{C36D6CB0-7258-4004-BF91-824C5BE461C9}" type="pres">
      <dgm:prSet presAssocID="{A8136CC1-45F2-461C-B87F-5152A0375860}" presName="rootText1" presStyleLbl="node0" presStyleIdx="0" presStyleCnt="3" custScaleY="98318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445D5B2B-A78B-427D-AA40-C00E768B4947}" type="pres">
      <dgm:prSet presAssocID="{A8136CC1-45F2-461C-B87F-5152A0375860}" presName="rootConnector1" presStyleLbl="node1" presStyleIdx="0" presStyleCnt="0"/>
      <dgm:spPr/>
      <dgm:t>
        <a:bodyPr/>
        <a:lstStyle/>
        <a:p>
          <a:endParaRPr lang="en-US"/>
        </a:p>
      </dgm:t>
    </dgm:pt>
    <dgm:pt modelId="{6A4C0377-8168-445D-8F57-F4F13E172F6D}" type="pres">
      <dgm:prSet presAssocID="{A8136CC1-45F2-461C-B87F-5152A0375860}" presName="hierChild2" presStyleCnt="0"/>
      <dgm:spPr/>
    </dgm:pt>
    <dgm:pt modelId="{FA5070E8-64EF-497A-945F-1F0DE57B8281}" type="pres">
      <dgm:prSet presAssocID="{A8136CC1-45F2-461C-B87F-5152A0375860}" presName="hierChild3" presStyleCnt="0"/>
      <dgm:spPr/>
    </dgm:pt>
    <dgm:pt modelId="{A9004F01-6D3C-46D0-96BF-CAC13E252CD6}" type="pres">
      <dgm:prSet presAssocID="{A853E2C8-61E3-49DF-9218-1F5C4585CB08}" presName="hierRoot1" presStyleCnt="0">
        <dgm:presLayoutVars>
          <dgm:hierBranch val="init"/>
        </dgm:presLayoutVars>
      </dgm:prSet>
      <dgm:spPr/>
    </dgm:pt>
    <dgm:pt modelId="{8ECA516B-E1EB-4DE8-8EED-9C551993D87F}" type="pres">
      <dgm:prSet presAssocID="{A853E2C8-61E3-49DF-9218-1F5C4585CB08}" presName="rootComposite1" presStyleCnt="0"/>
      <dgm:spPr/>
    </dgm:pt>
    <dgm:pt modelId="{15C1B3C7-355D-43AF-A067-877B523B0253}" type="pres">
      <dgm:prSet presAssocID="{A853E2C8-61E3-49DF-9218-1F5C4585CB08}" presName="rootText1" presStyleLbl="node0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E4E4D24-B2D9-4314-A46F-835A5D947415}" type="pres">
      <dgm:prSet presAssocID="{A853E2C8-61E3-49DF-9218-1F5C4585CB08}" presName="rootConnector1" presStyleLbl="node1" presStyleIdx="0" presStyleCnt="0"/>
      <dgm:spPr/>
      <dgm:t>
        <a:bodyPr/>
        <a:lstStyle/>
        <a:p>
          <a:endParaRPr lang="en-US"/>
        </a:p>
      </dgm:t>
    </dgm:pt>
    <dgm:pt modelId="{740F7271-54B4-448F-B948-678A769DA43E}" type="pres">
      <dgm:prSet presAssocID="{A853E2C8-61E3-49DF-9218-1F5C4585CB08}" presName="hierChild2" presStyleCnt="0"/>
      <dgm:spPr/>
    </dgm:pt>
    <dgm:pt modelId="{B8A9557B-7746-4681-BD6D-11EABB5A57FC}" type="pres">
      <dgm:prSet presAssocID="{584174EE-9F14-459D-85EE-CBA36D5C4F9E}" presName="Name37" presStyleLbl="parChTrans1D2" presStyleIdx="0" presStyleCnt="2"/>
      <dgm:spPr/>
      <dgm:t>
        <a:bodyPr/>
        <a:lstStyle/>
        <a:p>
          <a:endParaRPr lang="en-US"/>
        </a:p>
      </dgm:t>
    </dgm:pt>
    <dgm:pt modelId="{668905E8-A9A4-4A0E-8873-D4937719DB5A}" type="pres">
      <dgm:prSet presAssocID="{C79E3D51-FA10-46C1-AAD8-27B63FDB3760}" presName="hierRoot2" presStyleCnt="0">
        <dgm:presLayoutVars>
          <dgm:hierBranch val="init"/>
        </dgm:presLayoutVars>
      </dgm:prSet>
      <dgm:spPr/>
    </dgm:pt>
    <dgm:pt modelId="{01B7044D-45AD-4636-907A-2850AEF5A86A}" type="pres">
      <dgm:prSet presAssocID="{C79E3D51-FA10-46C1-AAD8-27B63FDB3760}" presName="rootComposite" presStyleCnt="0"/>
      <dgm:spPr/>
    </dgm:pt>
    <dgm:pt modelId="{D2A5DC88-EF97-43AB-903F-703E72FF61B5}" type="pres">
      <dgm:prSet presAssocID="{C79E3D51-FA10-46C1-AAD8-27B63FDB3760}" presName="rootText" presStyleLbl="node2" presStyleIdx="0" presStyleCnt="2" custLinFactNeighborX="-2260" custLinFactNeighborY="203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182DEB4-5A57-47FB-B2A7-20EF0414F696}" type="pres">
      <dgm:prSet presAssocID="{C79E3D51-FA10-46C1-AAD8-27B63FDB3760}" presName="rootConnector" presStyleLbl="node2" presStyleIdx="0" presStyleCnt="2"/>
      <dgm:spPr/>
      <dgm:t>
        <a:bodyPr/>
        <a:lstStyle/>
        <a:p>
          <a:endParaRPr lang="en-US"/>
        </a:p>
      </dgm:t>
    </dgm:pt>
    <dgm:pt modelId="{9B62110E-D88D-4116-841B-5B7F14C8732C}" type="pres">
      <dgm:prSet presAssocID="{C79E3D51-FA10-46C1-AAD8-27B63FDB3760}" presName="hierChild4" presStyleCnt="0"/>
      <dgm:spPr/>
    </dgm:pt>
    <dgm:pt modelId="{8580A1D2-6A77-43CD-8ED9-953121CF790B}" type="pres">
      <dgm:prSet presAssocID="{C79E3D51-FA10-46C1-AAD8-27B63FDB3760}" presName="hierChild5" presStyleCnt="0"/>
      <dgm:spPr/>
    </dgm:pt>
    <dgm:pt modelId="{990AEAEE-1564-4EB7-9801-DFEBBAC7557A}" type="pres">
      <dgm:prSet presAssocID="{A9DC99C2-A996-4308-934E-89C57466F124}" presName="Name37" presStyleLbl="parChTrans1D2" presStyleIdx="1" presStyleCnt="2"/>
      <dgm:spPr/>
      <dgm:t>
        <a:bodyPr/>
        <a:lstStyle/>
        <a:p>
          <a:endParaRPr lang="en-US"/>
        </a:p>
      </dgm:t>
    </dgm:pt>
    <dgm:pt modelId="{23B67655-3241-4A76-AD36-B73F6C618CF6}" type="pres">
      <dgm:prSet presAssocID="{BE07421C-D5EE-48D3-9D54-C6A77FC8CB62}" presName="hierRoot2" presStyleCnt="0">
        <dgm:presLayoutVars>
          <dgm:hierBranch val="init"/>
        </dgm:presLayoutVars>
      </dgm:prSet>
      <dgm:spPr/>
    </dgm:pt>
    <dgm:pt modelId="{6262FA7D-F370-4B5F-9AF4-90F7769D7988}" type="pres">
      <dgm:prSet presAssocID="{BE07421C-D5EE-48D3-9D54-C6A77FC8CB62}" presName="rootComposite" presStyleCnt="0"/>
      <dgm:spPr/>
    </dgm:pt>
    <dgm:pt modelId="{5C6B31FE-BBD2-4DDD-8929-A82FE0AECCD6}" type="pres">
      <dgm:prSet presAssocID="{BE07421C-D5EE-48D3-9D54-C6A77FC8CB62}" presName="rootText" presStyleLbl="node2" presStyleIdx="1" presStyleCnt="2" custLinFactNeighborX="-2260" custLinFactNeighborY="203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58076C0-327F-47F6-8B6A-E131D20CF51E}" type="pres">
      <dgm:prSet presAssocID="{BE07421C-D5EE-48D3-9D54-C6A77FC8CB62}" presName="rootConnector" presStyleLbl="node2" presStyleIdx="1" presStyleCnt="2"/>
      <dgm:spPr/>
      <dgm:t>
        <a:bodyPr/>
        <a:lstStyle/>
        <a:p>
          <a:endParaRPr lang="en-US"/>
        </a:p>
      </dgm:t>
    </dgm:pt>
    <dgm:pt modelId="{BD848083-C6AB-4B61-9396-3E2321A9F8F5}" type="pres">
      <dgm:prSet presAssocID="{BE07421C-D5EE-48D3-9D54-C6A77FC8CB62}" presName="hierChild4" presStyleCnt="0"/>
      <dgm:spPr/>
    </dgm:pt>
    <dgm:pt modelId="{E42C772B-740F-44DF-9351-328A04B1B4C0}" type="pres">
      <dgm:prSet presAssocID="{BE07421C-D5EE-48D3-9D54-C6A77FC8CB62}" presName="hierChild5" presStyleCnt="0"/>
      <dgm:spPr/>
    </dgm:pt>
    <dgm:pt modelId="{401EB55E-3320-4AB6-B56D-06C9A4441492}" type="pres">
      <dgm:prSet presAssocID="{A853E2C8-61E3-49DF-9218-1F5C4585CB08}" presName="hierChild3" presStyleCnt="0"/>
      <dgm:spPr/>
    </dgm:pt>
    <dgm:pt modelId="{719AC4B5-F6BB-431C-BD47-E98299F3CC0D}" type="pres">
      <dgm:prSet presAssocID="{503ED358-C5D6-4EF8-A60A-29F2B0055452}" presName="hierRoot1" presStyleCnt="0">
        <dgm:presLayoutVars>
          <dgm:hierBranch val="init"/>
        </dgm:presLayoutVars>
      </dgm:prSet>
      <dgm:spPr/>
    </dgm:pt>
    <dgm:pt modelId="{F907392E-B8D7-497E-B81D-48A1E3A68866}" type="pres">
      <dgm:prSet presAssocID="{503ED358-C5D6-4EF8-A60A-29F2B0055452}" presName="rootComposite1" presStyleCnt="0"/>
      <dgm:spPr/>
    </dgm:pt>
    <dgm:pt modelId="{2842062A-12F3-4868-952F-DE93B8501259}" type="pres">
      <dgm:prSet presAssocID="{503ED358-C5D6-4EF8-A60A-29F2B0055452}" presName="rootText1" presStyleLbl="node0" presStyleIdx="2" presStyleCnt="3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FAF2C0A5-4060-4AAB-BA2F-CE6DBBF0FA1E}" type="pres">
      <dgm:prSet presAssocID="{503ED358-C5D6-4EF8-A60A-29F2B0055452}" presName="rootConnector1" presStyleLbl="node1" presStyleIdx="0" presStyleCnt="0"/>
      <dgm:spPr/>
      <dgm:t>
        <a:bodyPr/>
        <a:lstStyle/>
        <a:p>
          <a:endParaRPr lang="en-US"/>
        </a:p>
      </dgm:t>
    </dgm:pt>
    <dgm:pt modelId="{488C6C85-E4E7-43F9-A837-602FA6D161CE}" type="pres">
      <dgm:prSet presAssocID="{503ED358-C5D6-4EF8-A60A-29F2B0055452}" presName="hierChild2" presStyleCnt="0"/>
      <dgm:spPr/>
    </dgm:pt>
    <dgm:pt modelId="{6F3B2277-E7DC-4928-ACC0-A3FE6F178BAA}" type="pres">
      <dgm:prSet presAssocID="{503ED358-C5D6-4EF8-A60A-29F2B0055452}" presName="hierChild3" presStyleCnt="0"/>
      <dgm:spPr/>
    </dgm:pt>
  </dgm:ptLst>
  <dgm:cxnLst>
    <dgm:cxn modelId="{58FBE9F1-4520-49D3-A544-D7961968DCFD}" srcId="{B6DC3F24-F5A9-4848-B165-214C49B2F31B}" destId="{A853E2C8-61E3-49DF-9218-1F5C4585CB08}" srcOrd="1" destOrd="0" parTransId="{7DED2055-A4A4-427B-8AA6-5AAAEB8CB239}" sibTransId="{101C79B0-FCC7-4EFA-83DA-1F15DD562C59}"/>
    <dgm:cxn modelId="{CD0BCC71-B554-4FD0-9CBF-5393EA49B67E}" type="presOf" srcId="{A8136CC1-45F2-461C-B87F-5152A0375860}" destId="{C36D6CB0-7258-4004-BF91-824C5BE461C9}" srcOrd="0" destOrd="0" presId="urn:microsoft.com/office/officeart/2005/8/layout/orgChart1"/>
    <dgm:cxn modelId="{0B51D7B9-10C3-4E2A-A974-CC9CEAE64573}" type="presOf" srcId="{C79E3D51-FA10-46C1-AAD8-27B63FDB3760}" destId="{D2A5DC88-EF97-43AB-903F-703E72FF61B5}" srcOrd="0" destOrd="0" presId="urn:microsoft.com/office/officeart/2005/8/layout/orgChart1"/>
    <dgm:cxn modelId="{00191568-E448-4238-82E8-31C5E8624321}" type="presOf" srcId="{A853E2C8-61E3-49DF-9218-1F5C4585CB08}" destId="{DE4E4D24-B2D9-4314-A46F-835A5D947415}" srcOrd="1" destOrd="0" presId="urn:microsoft.com/office/officeart/2005/8/layout/orgChart1"/>
    <dgm:cxn modelId="{CE222F04-6F0D-4266-AD49-7F418649DEAD}" type="presOf" srcId="{C79E3D51-FA10-46C1-AAD8-27B63FDB3760}" destId="{E182DEB4-5A57-47FB-B2A7-20EF0414F696}" srcOrd="1" destOrd="0" presId="urn:microsoft.com/office/officeart/2005/8/layout/orgChart1"/>
    <dgm:cxn modelId="{10337A52-6138-4F52-A955-77E72325F05B}" srcId="{B6DC3F24-F5A9-4848-B165-214C49B2F31B}" destId="{503ED358-C5D6-4EF8-A60A-29F2B0055452}" srcOrd="2" destOrd="0" parTransId="{72D9665F-A02F-4E17-A1EA-15807AFB6E0C}" sibTransId="{F911AB25-5075-412F-A92A-70F256A76C54}"/>
    <dgm:cxn modelId="{45E8D5DF-9F69-4440-80B4-91F9A948446B}" type="presOf" srcId="{A9DC99C2-A996-4308-934E-89C57466F124}" destId="{990AEAEE-1564-4EB7-9801-DFEBBAC7557A}" srcOrd="0" destOrd="0" presId="urn:microsoft.com/office/officeart/2005/8/layout/orgChart1"/>
    <dgm:cxn modelId="{B09B8E00-2A0A-4DFB-ABDD-72F2DC9059B3}" type="presOf" srcId="{584174EE-9F14-459D-85EE-CBA36D5C4F9E}" destId="{B8A9557B-7746-4681-BD6D-11EABB5A57FC}" srcOrd="0" destOrd="0" presId="urn:microsoft.com/office/officeart/2005/8/layout/orgChart1"/>
    <dgm:cxn modelId="{3672F4BB-1AF7-4260-97A1-4B340882D9EB}" type="presOf" srcId="{503ED358-C5D6-4EF8-A60A-29F2B0055452}" destId="{2842062A-12F3-4868-952F-DE93B8501259}" srcOrd="0" destOrd="0" presId="urn:microsoft.com/office/officeart/2005/8/layout/orgChart1"/>
    <dgm:cxn modelId="{2080563D-2A72-404E-9C3E-A1086115801A}" srcId="{B6DC3F24-F5A9-4848-B165-214C49B2F31B}" destId="{A8136CC1-45F2-461C-B87F-5152A0375860}" srcOrd="0" destOrd="0" parTransId="{09B7E81B-4DE0-418D-B052-8CB72B1230B2}" sibTransId="{36F0E7D2-F1BD-4638-9D75-5C8EF31E999E}"/>
    <dgm:cxn modelId="{51E5108D-9230-41BD-8BD8-A6DA71E434CE}" type="presOf" srcId="{B6DC3F24-F5A9-4848-B165-214C49B2F31B}" destId="{CA75F482-EE95-4D87-8BEE-4B529708DFC3}" srcOrd="0" destOrd="0" presId="urn:microsoft.com/office/officeart/2005/8/layout/orgChart1"/>
    <dgm:cxn modelId="{64AFDFAE-2FE3-4B43-AF43-729EBA90D72D}" type="presOf" srcId="{A8136CC1-45F2-461C-B87F-5152A0375860}" destId="{445D5B2B-A78B-427D-AA40-C00E768B4947}" srcOrd="1" destOrd="0" presId="urn:microsoft.com/office/officeart/2005/8/layout/orgChart1"/>
    <dgm:cxn modelId="{B22FADB8-A9A0-4D14-8CC3-E6D4F6F26670}" srcId="{A853E2C8-61E3-49DF-9218-1F5C4585CB08}" destId="{BE07421C-D5EE-48D3-9D54-C6A77FC8CB62}" srcOrd="1" destOrd="0" parTransId="{A9DC99C2-A996-4308-934E-89C57466F124}" sibTransId="{6B93360F-A9FD-4AB0-949F-327AD063537D}"/>
    <dgm:cxn modelId="{B6B603BA-79CB-410B-8C88-B5D3A8AA7F0A}" type="presOf" srcId="{BE07421C-D5EE-48D3-9D54-C6A77FC8CB62}" destId="{5C6B31FE-BBD2-4DDD-8929-A82FE0AECCD6}" srcOrd="0" destOrd="0" presId="urn:microsoft.com/office/officeart/2005/8/layout/orgChart1"/>
    <dgm:cxn modelId="{72488507-C8CD-48CA-A8DC-9EFA5695352F}" type="presOf" srcId="{A853E2C8-61E3-49DF-9218-1F5C4585CB08}" destId="{15C1B3C7-355D-43AF-A067-877B523B0253}" srcOrd="0" destOrd="0" presId="urn:microsoft.com/office/officeart/2005/8/layout/orgChart1"/>
    <dgm:cxn modelId="{F899593F-8587-48E7-9ED7-15D0534BE54C}" type="presOf" srcId="{BE07421C-D5EE-48D3-9D54-C6A77FC8CB62}" destId="{258076C0-327F-47F6-8B6A-E131D20CF51E}" srcOrd="1" destOrd="0" presId="urn:microsoft.com/office/officeart/2005/8/layout/orgChart1"/>
    <dgm:cxn modelId="{91E707F1-A7C8-4C39-A2B4-A23530D98FC8}" srcId="{A853E2C8-61E3-49DF-9218-1F5C4585CB08}" destId="{C79E3D51-FA10-46C1-AAD8-27B63FDB3760}" srcOrd="0" destOrd="0" parTransId="{584174EE-9F14-459D-85EE-CBA36D5C4F9E}" sibTransId="{8D533E22-08B2-4BA9-8F84-7E8314B4D6F6}"/>
    <dgm:cxn modelId="{5816533C-AA25-46E2-942E-8E2E536367EA}" type="presOf" srcId="{503ED358-C5D6-4EF8-A60A-29F2B0055452}" destId="{FAF2C0A5-4060-4AAB-BA2F-CE6DBBF0FA1E}" srcOrd="1" destOrd="0" presId="urn:microsoft.com/office/officeart/2005/8/layout/orgChart1"/>
    <dgm:cxn modelId="{BA8861E0-75D2-49BC-884F-740A2DB55C6C}" type="presParOf" srcId="{CA75F482-EE95-4D87-8BEE-4B529708DFC3}" destId="{2E3760C5-F56E-4B72-ABDD-7701EAA18812}" srcOrd="0" destOrd="0" presId="urn:microsoft.com/office/officeart/2005/8/layout/orgChart1"/>
    <dgm:cxn modelId="{9333F60A-FF32-476D-91F0-14DFD0FDD5B8}" type="presParOf" srcId="{2E3760C5-F56E-4B72-ABDD-7701EAA18812}" destId="{D926C8CA-7052-4E93-A122-C22CF6D3EB90}" srcOrd="0" destOrd="0" presId="urn:microsoft.com/office/officeart/2005/8/layout/orgChart1"/>
    <dgm:cxn modelId="{591AC173-6550-4BFF-BEF0-400D835C8ADF}" type="presParOf" srcId="{D926C8CA-7052-4E93-A122-C22CF6D3EB90}" destId="{C36D6CB0-7258-4004-BF91-824C5BE461C9}" srcOrd="0" destOrd="0" presId="urn:microsoft.com/office/officeart/2005/8/layout/orgChart1"/>
    <dgm:cxn modelId="{AAA24CEC-5F0F-4510-813D-860B1A6C61D0}" type="presParOf" srcId="{D926C8CA-7052-4E93-A122-C22CF6D3EB90}" destId="{445D5B2B-A78B-427D-AA40-C00E768B4947}" srcOrd="1" destOrd="0" presId="urn:microsoft.com/office/officeart/2005/8/layout/orgChart1"/>
    <dgm:cxn modelId="{C25C69A8-261C-42D8-B467-C749BBF751C6}" type="presParOf" srcId="{2E3760C5-F56E-4B72-ABDD-7701EAA18812}" destId="{6A4C0377-8168-445D-8F57-F4F13E172F6D}" srcOrd="1" destOrd="0" presId="urn:microsoft.com/office/officeart/2005/8/layout/orgChart1"/>
    <dgm:cxn modelId="{412D395B-35BC-49A4-8F2E-A7218B948645}" type="presParOf" srcId="{2E3760C5-F56E-4B72-ABDD-7701EAA18812}" destId="{FA5070E8-64EF-497A-945F-1F0DE57B8281}" srcOrd="2" destOrd="0" presId="urn:microsoft.com/office/officeart/2005/8/layout/orgChart1"/>
    <dgm:cxn modelId="{E0278532-1E3A-4604-9CB5-2A8B78449C0C}" type="presParOf" srcId="{CA75F482-EE95-4D87-8BEE-4B529708DFC3}" destId="{A9004F01-6D3C-46D0-96BF-CAC13E252CD6}" srcOrd="1" destOrd="0" presId="urn:microsoft.com/office/officeart/2005/8/layout/orgChart1"/>
    <dgm:cxn modelId="{B1474C8B-8428-492E-A898-8B631C987A29}" type="presParOf" srcId="{A9004F01-6D3C-46D0-96BF-CAC13E252CD6}" destId="{8ECA516B-E1EB-4DE8-8EED-9C551993D87F}" srcOrd="0" destOrd="0" presId="urn:microsoft.com/office/officeart/2005/8/layout/orgChart1"/>
    <dgm:cxn modelId="{F45072A1-3083-43C3-AEB9-0B8733AEED8C}" type="presParOf" srcId="{8ECA516B-E1EB-4DE8-8EED-9C551993D87F}" destId="{15C1B3C7-355D-43AF-A067-877B523B0253}" srcOrd="0" destOrd="0" presId="urn:microsoft.com/office/officeart/2005/8/layout/orgChart1"/>
    <dgm:cxn modelId="{D2E6FC18-6ADE-4901-81FA-AD2ECFE5A098}" type="presParOf" srcId="{8ECA516B-E1EB-4DE8-8EED-9C551993D87F}" destId="{DE4E4D24-B2D9-4314-A46F-835A5D947415}" srcOrd="1" destOrd="0" presId="urn:microsoft.com/office/officeart/2005/8/layout/orgChart1"/>
    <dgm:cxn modelId="{8CDAC650-C14D-47D0-AB4C-B2665F8CE134}" type="presParOf" srcId="{A9004F01-6D3C-46D0-96BF-CAC13E252CD6}" destId="{740F7271-54B4-448F-B948-678A769DA43E}" srcOrd="1" destOrd="0" presId="urn:microsoft.com/office/officeart/2005/8/layout/orgChart1"/>
    <dgm:cxn modelId="{93264882-FDBD-4449-AB16-410EAC1F6305}" type="presParOf" srcId="{740F7271-54B4-448F-B948-678A769DA43E}" destId="{B8A9557B-7746-4681-BD6D-11EABB5A57FC}" srcOrd="0" destOrd="0" presId="urn:microsoft.com/office/officeart/2005/8/layout/orgChart1"/>
    <dgm:cxn modelId="{897AE574-89FB-4DF5-89BF-68681EBE7901}" type="presParOf" srcId="{740F7271-54B4-448F-B948-678A769DA43E}" destId="{668905E8-A9A4-4A0E-8873-D4937719DB5A}" srcOrd="1" destOrd="0" presId="urn:microsoft.com/office/officeart/2005/8/layout/orgChart1"/>
    <dgm:cxn modelId="{82A62807-4199-4918-83A1-CE50DABB1BD8}" type="presParOf" srcId="{668905E8-A9A4-4A0E-8873-D4937719DB5A}" destId="{01B7044D-45AD-4636-907A-2850AEF5A86A}" srcOrd="0" destOrd="0" presId="urn:microsoft.com/office/officeart/2005/8/layout/orgChart1"/>
    <dgm:cxn modelId="{5B494B0E-1450-42C9-9B0F-4646F8D87BC9}" type="presParOf" srcId="{01B7044D-45AD-4636-907A-2850AEF5A86A}" destId="{D2A5DC88-EF97-43AB-903F-703E72FF61B5}" srcOrd="0" destOrd="0" presId="urn:microsoft.com/office/officeart/2005/8/layout/orgChart1"/>
    <dgm:cxn modelId="{57C830C1-133D-4628-8137-062B22150A5E}" type="presParOf" srcId="{01B7044D-45AD-4636-907A-2850AEF5A86A}" destId="{E182DEB4-5A57-47FB-B2A7-20EF0414F696}" srcOrd="1" destOrd="0" presId="urn:microsoft.com/office/officeart/2005/8/layout/orgChart1"/>
    <dgm:cxn modelId="{3FF14B62-3231-4C73-BAD3-A1FFDAE04E86}" type="presParOf" srcId="{668905E8-A9A4-4A0E-8873-D4937719DB5A}" destId="{9B62110E-D88D-4116-841B-5B7F14C8732C}" srcOrd="1" destOrd="0" presId="urn:microsoft.com/office/officeart/2005/8/layout/orgChart1"/>
    <dgm:cxn modelId="{6AE36BA0-4D18-4035-ACAC-D508C4D0D323}" type="presParOf" srcId="{668905E8-A9A4-4A0E-8873-D4937719DB5A}" destId="{8580A1D2-6A77-43CD-8ED9-953121CF790B}" srcOrd="2" destOrd="0" presId="urn:microsoft.com/office/officeart/2005/8/layout/orgChart1"/>
    <dgm:cxn modelId="{E672A17F-57FF-4795-9169-EF3077A021BA}" type="presParOf" srcId="{740F7271-54B4-448F-B948-678A769DA43E}" destId="{990AEAEE-1564-4EB7-9801-DFEBBAC7557A}" srcOrd="2" destOrd="0" presId="urn:microsoft.com/office/officeart/2005/8/layout/orgChart1"/>
    <dgm:cxn modelId="{C8A68230-3F78-40D8-87A0-1497850F3BC7}" type="presParOf" srcId="{740F7271-54B4-448F-B948-678A769DA43E}" destId="{23B67655-3241-4A76-AD36-B73F6C618CF6}" srcOrd="3" destOrd="0" presId="urn:microsoft.com/office/officeart/2005/8/layout/orgChart1"/>
    <dgm:cxn modelId="{517DE380-467D-4B3B-B62C-0FFF482DAB00}" type="presParOf" srcId="{23B67655-3241-4A76-AD36-B73F6C618CF6}" destId="{6262FA7D-F370-4B5F-9AF4-90F7769D7988}" srcOrd="0" destOrd="0" presId="urn:microsoft.com/office/officeart/2005/8/layout/orgChart1"/>
    <dgm:cxn modelId="{6DF6D36B-9D4A-4BF8-9308-EEE318D33E35}" type="presParOf" srcId="{6262FA7D-F370-4B5F-9AF4-90F7769D7988}" destId="{5C6B31FE-BBD2-4DDD-8929-A82FE0AECCD6}" srcOrd="0" destOrd="0" presId="urn:microsoft.com/office/officeart/2005/8/layout/orgChart1"/>
    <dgm:cxn modelId="{D65FAF63-334C-4FA2-81B8-9A48190E88FC}" type="presParOf" srcId="{6262FA7D-F370-4B5F-9AF4-90F7769D7988}" destId="{258076C0-327F-47F6-8B6A-E131D20CF51E}" srcOrd="1" destOrd="0" presId="urn:microsoft.com/office/officeart/2005/8/layout/orgChart1"/>
    <dgm:cxn modelId="{A993CFB6-DC73-4C83-A462-B76084B38702}" type="presParOf" srcId="{23B67655-3241-4A76-AD36-B73F6C618CF6}" destId="{BD848083-C6AB-4B61-9396-3E2321A9F8F5}" srcOrd="1" destOrd="0" presId="urn:microsoft.com/office/officeart/2005/8/layout/orgChart1"/>
    <dgm:cxn modelId="{DFDA17A2-1A27-40E3-B064-6BF4C0BC7D14}" type="presParOf" srcId="{23B67655-3241-4A76-AD36-B73F6C618CF6}" destId="{E42C772B-740F-44DF-9351-328A04B1B4C0}" srcOrd="2" destOrd="0" presId="urn:microsoft.com/office/officeart/2005/8/layout/orgChart1"/>
    <dgm:cxn modelId="{F6340A7A-238E-4765-8095-A0268F350DEE}" type="presParOf" srcId="{A9004F01-6D3C-46D0-96BF-CAC13E252CD6}" destId="{401EB55E-3320-4AB6-B56D-06C9A4441492}" srcOrd="2" destOrd="0" presId="urn:microsoft.com/office/officeart/2005/8/layout/orgChart1"/>
    <dgm:cxn modelId="{31A5566C-E93A-4AB2-BF39-5DF84FB7B693}" type="presParOf" srcId="{CA75F482-EE95-4D87-8BEE-4B529708DFC3}" destId="{719AC4B5-F6BB-431C-BD47-E98299F3CC0D}" srcOrd="2" destOrd="0" presId="urn:microsoft.com/office/officeart/2005/8/layout/orgChart1"/>
    <dgm:cxn modelId="{D5F64872-6CAF-4069-8CE0-85A6437FC364}" type="presParOf" srcId="{719AC4B5-F6BB-431C-BD47-E98299F3CC0D}" destId="{F907392E-B8D7-497E-B81D-48A1E3A68866}" srcOrd="0" destOrd="0" presId="urn:microsoft.com/office/officeart/2005/8/layout/orgChart1"/>
    <dgm:cxn modelId="{B78BBE55-FFD0-445A-8B51-C940C43EB6CE}" type="presParOf" srcId="{F907392E-B8D7-497E-B81D-48A1E3A68866}" destId="{2842062A-12F3-4868-952F-DE93B8501259}" srcOrd="0" destOrd="0" presId="urn:microsoft.com/office/officeart/2005/8/layout/orgChart1"/>
    <dgm:cxn modelId="{EB3F14A9-D7AB-43A4-9255-C3559F87F0EE}" type="presParOf" srcId="{F907392E-B8D7-497E-B81D-48A1E3A68866}" destId="{FAF2C0A5-4060-4AAB-BA2F-CE6DBBF0FA1E}" srcOrd="1" destOrd="0" presId="urn:microsoft.com/office/officeart/2005/8/layout/orgChart1"/>
    <dgm:cxn modelId="{FD9BB055-3709-4DBA-84D2-317A5CE062B2}" type="presParOf" srcId="{719AC4B5-F6BB-431C-BD47-E98299F3CC0D}" destId="{488C6C85-E4E7-43F9-A837-602FA6D161CE}" srcOrd="1" destOrd="0" presId="urn:microsoft.com/office/officeart/2005/8/layout/orgChart1"/>
    <dgm:cxn modelId="{05515FF6-1E33-46FA-B71F-413C1C42C3D1}" type="presParOf" srcId="{719AC4B5-F6BB-431C-BD47-E98299F3CC0D}" destId="{6F3B2277-E7DC-4928-ACC0-A3FE6F178BA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3642F7-12A1-4AF7-BB87-3047DB82E322}">
      <dsp:nvSpPr>
        <dsp:cNvPr id="0" name=""/>
        <dsp:cNvSpPr/>
      </dsp:nvSpPr>
      <dsp:spPr>
        <a:xfrm rot="5400000">
          <a:off x="-109766" y="113132"/>
          <a:ext cx="731775" cy="512242"/>
        </a:xfrm>
        <a:prstGeom prst="chevron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FFFFFF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1</a:t>
          </a:r>
        </a:p>
      </dsp:txBody>
      <dsp:txXfrm rot="-5400000">
        <a:off x="1" y="259486"/>
        <a:ext cx="512242" cy="219533"/>
      </dsp:txXfrm>
    </dsp:sp>
    <dsp:sp modelId="{8ADB3602-630A-4E61-AAFE-BB75939D0EAB}">
      <dsp:nvSpPr>
        <dsp:cNvPr id="0" name=""/>
        <dsp:cNvSpPr/>
      </dsp:nvSpPr>
      <dsp:spPr>
        <a:xfrm rot="5400000">
          <a:off x="2098627" y="-1548030"/>
          <a:ext cx="475903" cy="3648674"/>
        </a:xfrm>
        <a:prstGeom prst="round2SameRect">
          <a:avLst/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Dendritic cells (DC) express high affinity receptor PLXNB1 and CD11c+ (</a:t>
          </a:r>
          <a:r>
            <a:rPr lang="en-US" sz="1400" kern="1200" dirty="0">
              <a:solidFill>
                <a:srgbClr val="FF0000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red stain</a:t>
          </a:r>
          <a:r>
            <a:rPr lang="en-US" sz="1400" kern="1200" dirty="0"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).  </a:t>
          </a:r>
        </a:p>
      </dsp:txBody>
      <dsp:txXfrm rot="-5400000">
        <a:off x="512242" y="61587"/>
        <a:ext cx="3625442" cy="429439"/>
      </dsp:txXfrm>
    </dsp:sp>
    <dsp:sp modelId="{88801599-0783-4230-BC06-DD1733B6142C}">
      <dsp:nvSpPr>
        <dsp:cNvPr id="0" name=""/>
        <dsp:cNvSpPr/>
      </dsp:nvSpPr>
      <dsp:spPr>
        <a:xfrm rot="5400000">
          <a:off x="-109766" y="724877"/>
          <a:ext cx="731775" cy="512242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FFFFFF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2</a:t>
          </a:r>
        </a:p>
      </dsp:txBody>
      <dsp:txXfrm rot="-5400000">
        <a:off x="1" y="871231"/>
        <a:ext cx="512242" cy="219533"/>
      </dsp:txXfrm>
    </dsp:sp>
    <dsp:sp modelId="{45A71558-A9BB-4566-B5EF-E9F68688C69B}">
      <dsp:nvSpPr>
        <dsp:cNvPr id="0" name=""/>
        <dsp:cNvSpPr/>
      </dsp:nvSpPr>
      <dsp:spPr>
        <a:xfrm rot="5400000">
          <a:off x="2061999" y="-952178"/>
          <a:ext cx="549161" cy="3648674"/>
        </a:xfrm>
        <a:prstGeom prst="round2SameRect">
          <a:avLst/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Binding to SEMA4D at tumor edge restricts penetration of PLXNB1+ DC into tumor.</a:t>
          </a:r>
        </a:p>
      </dsp:txBody>
      <dsp:txXfrm rot="-5400000">
        <a:off x="512243" y="624386"/>
        <a:ext cx="3621866" cy="495545"/>
      </dsp:txXfrm>
    </dsp:sp>
    <dsp:sp modelId="{4BB5FACD-B43D-4584-B16D-049FB1E0C647}">
      <dsp:nvSpPr>
        <dsp:cNvPr id="0" name=""/>
        <dsp:cNvSpPr/>
      </dsp:nvSpPr>
      <dsp:spPr>
        <a:xfrm rot="5400000">
          <a:off x="-109766" y="1323431"/>
          <a:ext cx="731775" cy="512242"/>
        </a:xfrm>
        <a:prstGeom prst="chevron">
          <a:avLst/>
        </a:prstGeom>
        <a:solidFill>
          <a:schemeClr val="tx1">
            <a:lumMod val="75000"/>
          </a:schemeClr>
        </a:soli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FFFEFF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3</a:t>
          </a:r>
        </a:p>
      </dsp:txBody>
      <dsp:txXfrm rot="-5400000">
        <a:off x="1" y="1469785"/>
        <a:ext cx="512242" cy="219533"/>
      </dsp:txXfrm>
    </dsp:sp>
    <dsp:sp modelId="{2DA3C896-82A5-43B8-B999-CF4A5F13B0F6}">
      <dsp:nvSpPr>
        <dsp:cNvPr id="0" name=""/>
        <dsp:cNvSpPr/>
      </dsp:nvSpPr>
      <dsp:spPr>
        <a:xfrm rot="5400000">
          <a:off x="2107707" y="-322782"/>
          <a:ext cx="457745" cy="3648674"/>
        </a:xfrm>
        <a:prstGeom prst="round2SameRect">
          <a:avLst/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Shift in balance of immune cells and factors,  facilitates CD8+ T cell infiltration</a:t>
          </a:r>
        </a:p>
      </dsp:txBody>
      <dsp:txXfrm rot="-5400000">
        <a:off x="512243" y="1295027"/>
        <a:ext cx="3626329" cy="413055"/>
      </dsp:txXfrm>
    </dsp:sp>
    <dsp:sp modelId="{064F2474-7A58-4F72-8CC4-66E685FD0956}">
      <dsp:nvSpPr>
        <dsp:cNvPr id="0" name=""/>
        <dsp:cNvSpPr/>
      </dsp:nvSpPr>
      <dsp:spPr>
        <a:xfrm rot="5400000">
          <a:off x="-109766" y="1874858"/>
          <a:ext cx="731775" cy="512242"/>
        </a:xfrm>
        <a:prstGeom prst="chevron">
          <a:avLst/>
        </a:prstGeom>
        <a:solidFill>
          <a:schemeClr val="tx1">
            <a:lumMod val="50000"/>
          </a:schemeClr>
        </a:soli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4</a:t>
          </a:r>
        </a:p>
      </dsp:txBody>
      <dsp:txXfrm rot="-5400000">
        <a:off x="1" y="2021212"/>
        <a:ext cx="512242" cy="219533"/>
      </dsp:txXfrm>
    </dsp:sp>
    <dsp:sp modelId="{D3F1D607-2666-4131-82A9-380D420A5EB8}">
      <dsp:nvSpPr>
        <dsp:cNvPr id="0" name=""/>
        <dsp:cNvSpPr/>
      </dsp:nvSpPr>
      <dsp:spPr>
        <a:xfrm rot="5400000">
          <a:off x="2156730" y="266245"/>
          <a:ext cx="359698" cy="3648674"/>
        </a:xfrm>
        <a:prstGeom prst="round2SameRect">
          <a:avLst/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Enhance immune checkpoint therapies</a:t>
          </a:r>
        </a:p>
      </dsp:txBody>
      <dsp:txXfrm rot="-5400000">
        <a:off x="512243" y="1928292"/>
        <a:ext cx="3631115" cy="3245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0AEAEE-1564-4EB7-9801-DFEBBAC7557A}">
      <dsp:nvSpPr>
        <dsp:cNvPr id="0" name=""/>
        <dsp:cNvSpPr/>
      </dsp:nvSpPr>
      <dsp:spPr>
        <a:xfrm>
          <a:off x="3716071" y="1606428"/>
          <a:ext cx="1265467" cy="6769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8834"/>
              </a:lnTo>
              <a:lnTo>
                <a:pt x="1265467" y="448834"/>
              </a:lnTo>
              <a:lnTo>
                <a:pt x="1265467" y="676983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A9557B-7746-4681-BD6D-11EABB5A57FC}">
      <dsp:nvSpPr>
        <dsp:cNvPr id="0" name=""/>
        <dsp:cNvSpPr/>
      </dsp:nvSpPr>
      <dsp:spPr>
        <a:xfrm>
          <a:off x="2352391" y="1606428"/>
          <a:ext cx="1363680" cy="676983"/>
        </a:xfrm>
        <a:custGeom>
          <a:avLst/>
          <a:gdLst/>
          <a:ahLst/>
          <a:cxnLst/>
          <a:rect l="0" t="0" r="0" b="0"/>
          <a:pathLst>
            <a:path>
              <a:moveTo>
                <a:pt x="1363680" y="0"/>
              </a:moveTo>
              <a:lnTo>
                <a:pt x="1363680" y="448834"/>
              </a:lnTo>
              <a:lnTo>
                <a:pt x="0" y="448834"/>
              </a:lnTo>
              <a:lnTo>
                <a:pt x="0" y="676983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6D6CB0-7258-4004-BF91-824C5BE461C9}">
      <dsp:nvSpPr>
        <dsp:cNvPr id="0" name=""/>
        <dsp:cNvSpPr/>
      </dsp:nvSpPr>
      <dsp:spPr>
        <a:xfrm>
          <a:off x="498" y="520004"/>
          <a:ext cx="2172849" cy="1068151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2"/>
              </a:solidFill>
              <a:latin typeface="Calibri" panose="020F0502020204030204"/>
              <a:ea typeface="+mn-ea"/>
              <a:cs typeface="+mn-cs"/>
            </a:rPr>
            <a:t>5 mg/kg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2"/>
              </a:solidFill>
              <a:latin typeface="Calibri" panose="020F0502020204030204"/>
              <a:ea typeface="+mn-ea"/>
              <a:cs typeface="+mn-cs"/>
            </a:rPr>
            <a:t>(n=3)</a:t>
          </a:r>
        </a:p>
      </dsp:txBody>
      <dsp:txXfrm>
        <a:off x="498" y="520004"/>
        <a:ext cx="2172849" cy="1068151"/>
      </dsp:txXfrm>
    </dsp:sp>
    <dsp:sp modelId="{15C1B3C7-355D-43AF-A067-877B523B0253}">
      <dsp:nvSpPr>
        <dsp:cNvPr id="0" name=""/>
        <dsp:cNvSpPr/>
      </dsp:nvSpPr>
      <dsp:spPr>
        <a:xfrm>
          <a:off x="2629646" y="520004"/>
          <a:ext cx="2172849" cy="1086424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2"/>
              </a:solidFill>
              <a:latin typeface="Calibri" panose="020F0502020204030204"/>
              <a:ea typeface="+mn-ea"/>
              <a:cs typeface="+mn-cs"/>
            </a:rPr>
            <a:t>10 mg/kg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2"/>
              </a:solidFill>
              <a:latin typeface="Calibri" panose="020F0502020204030204"/>
              <a:ea typeface="+mn-ea"/>
              <a:cs typeface="+mn-cs"/>
            </a:rPr>
            <a:t>(n=6)</a:t>
          </a:r>
        </a:p>
      </dsp:txBody>
      <dsp:txXfrm>
        <a:off x="2629646" y="520004"/>
        <a:ext cx="2172849" cy="1086424"/>
      </dsp:txXfrm>
    </dsp:sp>
    <dsp:sp modelId="{D2A5DC88-EF97-43AB-903F-703E72FF61B5}">
      <dsp:nvSpPr>
        <dsp:cNvPr id="0" name=""/>
        <dsp:cNvSpPr/>
      </dsp:nvSpPr>
      <dsp:spPr>
        <a:xfrm>
          <a:off x="1265966" y="2283412"/>
          <a:ext cx="2172849" cy="1086424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2"/>
              </a:solidFill>
              <a:latin typeface="Calibri" panose="020F0502020204030204"/>
              <a:ea typeface="+mn-ea"/>
              <a:cs typeface="+mn-cs"/>
            </a:rPr>
            <a:t>IO Failure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2"/>
              </a:solidFill>
              <a:latin typeface="Calibri" panose="020F0502020204030204"/>
              <a:ea typeface="+mn-ea"/>
              <a:cs typeface="+mn-cs"/>
            </a:rPr>
            <a:t>10 mg/kg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2"/>
              </a:solidFill>
              <a:latin typeface="Calibri" panose="020F0502020204030204"/>
              <a:ea typeface="+mn-ea"/>
              <a:cs typeface="+mn-cs"/>
            </a:rPr>
            <a:t>(n=32)</a:t>
          </a:r>
        </a:p>
      </dsp:txBody>
      <dsp:txXfrm>
        <a:off x="1265966" y="2283412"/>
        <a:ext cx="2172849" cy="1086424"/>
      </dsp:txXfrm>
    </dsp:sp>
    <dsp:sp modelId="{5C6B31FE-BBD2-4DDD-8929-A82FE0AECCD6}">
      <dsp:nvSpPr>
        <dsp:cNvPr id="0" name=""/>
        <dsp:cNvSpPr/>
      </dsp:nvSpPr>
      <dsp:spPr>
        <a:xfrm>
          <a:off x="3895114" y="2283412"/>
          <a:ext cx="2172849" cy="1086424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2"/>
              </a:solidFill>
              <a:latin typeface="Calibri" panose="020F0502020204030204"/>
              <a:ea typeface="+mn-ea"/>
              <a:cs typeface="+mn-cs"/>
            </a:rPr>
            <a:t>IO Naive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2"/>
              </a:solidFill>
              <a:latin typeface="Calibri" panose="020F0502020204030204"/>
              <a:ea typeface="+mn-ea"/>
              <a:cs typeface="+mn-cs"/>
            </a:rPr>
            <a:t>10 mg/kg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2"/>
              </a:solidFill>
              <a:latin typeface="Calibri" panose="020F0502020204030204"/>
              <a:ea typeface="+mn-ea"/>
              <a:cs typeface="+mn-cs"/>
            </a:rPr>
            <a:t>(n= 18)</a:t>
          </a:r>
        </a:p>
      </dsp:txBody>
      <dsp:txXfrm>
        <a:off x="3895114" y="2283412"/>
        <a:ext cx="2172849" cy="1086424"/>
      </dsp:txXfrm>
    </dsp:sp>
    <dsp:sp modelId="{2842062A-12F3-4868-952F-DE93B8501259}">
      <dsp:nvSpPr>
        <dsp:cNvPr id="0" name=""/>
        <dsp:cNvSpPr/>
      </dsp:nvSpPr>
      <dsp:spPr>
        <a:xfrm>
          <a:off x="5258794" y="520004"/>
          <a:ext cx="2172849" cy="1086424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2"/>
              </a:solidFill>
              <a:latin typeface="Calibri" panose="020F0502020204030204"/>
              <a:ea typeface="+mn-ea"/>
              <a:cs typeface="+mn-cs"/>
            </a:rPr>
            <a:t>20 mg/kg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2"/>
              </a:solidFill>
              <a:latin typeface="Calibri" panose="020F0502020204030204"/>
              <a:ea typeface="+mn-ea"/>
              <a:cs typeface="+mn-cs"/>
            </a:rPr>
            <a:t>(n=3)</a:t>
          </a:r>
        </a:p>
      </dsp:txBody>
      <dsp:txXfrm>
        <a:off x="5258794" y="520004"/>
        <a:ext cx="2172849" cy="10864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145" cy="465743"/>
          </a:xfrm>
          <a:prstGeom prst="rect">
            <a:avLst/>
          </a:prstGeom>
        </p:spPr>
        <p:txBody>
          <a:bodyPr vert="horz" lIns="88135" tIns="44067" rIns="88135" bIns="44067" rtlCol="0"/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735" y="0"/>
            <a:ext cx="3038145" cy="465743"/>
          </a:xfrm>
          <a:prstGeom prst="rect">
            <a:avLst/>
          </a:prstGeom>
        </p:spPr>
        <p:txBody>
          <a:bodyPr vert="horz" lIns="88135" tIns="44067" rIns="88135" bIns="44067" rtlCol="0"/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6F78171D-098F-0147-AFB4-AEB247364508}" type="datetimeFigureOut">
              <a:rPr lang="en-US"/>
              <a:pPr>
                <a:defRPr/>
              </a:pPr>
              <a:t>4/18/20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30658"/>
            <a:ext cx="3038145" cy="465742"/>
          </a:xfrm>
          <a:prstGeom prst="rect">
            <a:avLst/>
          </a:prstGeom>
        </p:spPr>
        <p:txBody>
          <a:bodyPr vert="horz" lIns="88135" tIns="44067" rIns="88135" bIns="44067" rtlCol="0" anchor="b"/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735" y="8830658"/>
            <a:ext cx="3038145" cy="465742"/>
          </a:xfrm>
          <a:prstGeom prst="rect">
            <a:avLst/>
          </a:prstGeom>
        </p:spPr>
        <p:txBody>
          <a:bodyPr vert="horz" wrap="square" lIns="88135" tIns="44067" rIns="88135" bIns="44067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9C68C092-2A2C-FE47-B255-018371DE1B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70357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145" cy="465743"/>
          </a:xfrm>
          <a:prstGeom prst="rect">
            <a:avLst/>
          </a:prstGeom>
        </p:spPr>
        <p:txBody>
          <a:bodyPr vert="horz" lIns="88111" tIns="44056" rIns="88111" bIns="44056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735" y="0"/>
            <a:ext cx="3038145" cy="465743"/>
          </a:xfrm>
          <a:prstGeom prst="rect">
            <a:avLst/>
          </a:prstGeom>
        </p:spPr>
        <p:txBody>
          <a:bodyPr vert="horz" wrap="square" lIns="88111" tIns="44056" rIns="88111" bIns="4405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1CDEAAE3-8769-5E46-A6DA-332490601096}" type="datetimeFigureOut">
              <a:rPr lang="en-GB" altLang="en-US"/>
              <a:pPr>
                <a:defRPr/>
              </a:pPr>
              <a:t>4/18/20</a:t>
            </a:fld>
            <a:endParaRPr lang="en-GB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111" tIns="44056" rIns="88111" bIns="44056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45" y="4474508"/>
            <a:ext cx="5607711" cy="3659842"/>
          </a:xfrm>
          <a:prstGeom prst="rect">
            <a:avLst/>
          </a:prstGeom>
        </p:spPr>
        <p:txBody>
          <a:bodyPr vert="horz" lIns="88111" tIns="44056" rIns="88111" bIns="44056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30658"/>
            <a:ext cx="3038145" cy="465742"/>
          </a:xfrm>
          <a:prstGeom prst="rect">
            <a:avLst/>
          </a:prstGeom>
        </p:spPr>
        <p:txBody>
          <a:bodyPr vert="horz" lIns="88111" tIns="44056" rIns="88111" bIns="44056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735" y="8830658"/>
            <a:ext cx="3038145" cy="465742"/>
          </a:xfrm>
          <a:prstGeom prst="rect">
            <a:avLst/>
          </a:prstGeom>
        </p:spPr>
        <p:txBody>
          <a:bodyPr vert="horz" wrap="square" lIns="88111" tIns="44056" rIns="88111" bIns="44056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5566BEB-2EFD-7049-984A-DA5704166AA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007768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1F964-AB1F-4C23-B390-5E7FA26E1D8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678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66BEB-2EFD-7049-984A-DA5704166AA4}" type="slidenum">
              <a:rPr lang="en-GB" altLang="en-US" smtClean="0"/>
              <a:pPr/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25783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Pre-clinical</a:t>
            </a:r>
            <a:r>
              <a:rPr lang="en-US" baseline="0" dirty="0"/>
              <a:t> studies – SEMA4D at the invasive margin</a:t>
            </a:r>
            <a:endParaRPr lang="en-US" dirty="0"/>
          </a:p>
          <a:p>
            <a:r>
              <a:rPr lang="en-US" dirty="0"/>
              <a:t>An illustration of how this works at the level of the TME.</a:t>
            </a:r>
          </a:p>
          <a:p>
            <a:r>
              <a:rPr lang="en-US" dirty="0"/>
              <a:t>CD11c dendritic cell marker</a:t>
            </a:r>
          </a:p>
          <a:p>
            <a:r>
              <a:rPr lang="en-US" dirty="0"/>
              <a:t>APC (</a:t>
            </a:r>
            <a:r>
              <a:rPr lang="en-US" dirty="0" err="1"/>
              <a:t>proinflammatory</a:t>
            </a:r>
            <a:r>
              <a:rPr lang="en-US" dirty="0"/>
              <a:t> macrophage) F4/80</a:t>
            </a:r>
            <a:r>
              <a:rPr lang="en-US" baseline="0" dirty="0"/>
              <a:t>  - result of migration or differentiation</a:t>
            </a:r>
          </a:p>
          <a:p>
            <a:r>
              <a:rPr lang="en-US" baseline="0" dirty="0"/>
              <a:t>CD8+ cell infiltrate is recruited by </a:t>
            </a:r>
            <a:r>
              <a:rPr lang="en-US" baseline="0" dirty="0" err="1"/>
              <a:t>proinflammatory</a:t>
            </a:r>
            <a:r>
              <a:rPr lang="en-US" baseline="0" dirty="0"/>
              <a:t> environment</a:t>
            </a:r>
          </a:p>
          <a:p>
            <a:r>
              <a:rPr lang="en-US" baseline="0" dirty="0" err="1"/>
              <a:t>Tcells</a:t>
            </a:r>
            <a:r>
              <a:rPr lang="en-US" baseline="0" dirty="0"/>
              <a:t> don’t have the receptor, direct action on the myeloid component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66BEB-2EFD-7049-984A-DA5704166AA4}" type="slidenum">
              <a:rPr lang="en-GB" altLang="en-US" smtClean="0"/>
              <a:pPr/>
              <a:t>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61723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the RP2D – 10 mg/kg</a:t>
            </a:r>
          </a:p>
          <a:p>
            <a:r>
              <a:rPr lang="en-US" dirty="0"/>
              <a:t>PK/PD reasoning</a:t>
            </a:r>
            <a:r>
              <a:rPr lang="en-US" baseline="0" dirty="0"/>
              <a:t> again </a:t>
            </a:r>
          </a:p>
          <a:p>
            <a:r>
              <a:rPr lang="en-US" baseline="0" dirty="0"/>
              <a:t>10 mg/kg = saturation of the target on peripheral mononuclear cells; in other studies, saturates target in the tumor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66BEB-2EFD-7049-984A-DA5704166AA4}" type="slidenum">
              <a:rPr lang="en-GB" altLang="en-US" smtClean="0"/>
              <a:pPr/>
              <a:t>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231603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66BEB-2EFD-7049-984A-DA5704166AA4}" type="slidenum">
              <a:rPr lang="en-GB" altLang="en-US" smtClean="0"/>
              <a:pPr/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2355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66BEB-2EFD-7049-984A-DA5704166AA4}" type="slidenum">
              <a:rPr lang="en-GB" altLang="en-US" smtClean="0"/>
              <a:pPr/>
              <a:t>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937225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Quantification of tumor bed across the entire biopsy section, excluding necrotic regions.  Tumor bed was verified by pathologist review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Same lesion was biopsied; cores; about 5 week</a:t>
            </a:r>
            <a:r>
              <a:rPr lang="en-US" baseline="0" dirty="0"/>
              <a:t> intervals</a:t>
            </a:r>
            <a:endParaRPr lang="en-US" dirty="0"/>
          </a:p>
          <a:p>
            <a:r>
              <a:rPr lang="en-US" dirty="0"/>
              <a:t>Overall, on-treatment biopsies have less green tumor and more CD8 T cells infiltrating tumor bed in patients with PR</a:t>
            </a:r>
          </a:p>
          <a:p>
            <a:r>
              <a:rPr lang="en-US" dirty="0"/>
              <a:t>Even those with SD, have scant CK staining on </a:t>
            </a:r>
            <a:r>
              <a:rPr lang="en-US" dirty="0" err="1"/>
              <a:t>on</a:t>
            </a:r>
            <a:r>
              <a:rPr lang="en-US" dirty="0"/>
              <a:t> treatment biopsies with increases in CD8+ infiltrating</a:t>
            </a:r>
            <a:r>
              <a:rPr lang="en-US" baseline="0" dirty="0"/>
              <a:t> T-cells</a:t>
            </a:r>
            <a:endParaRPr lang="en-US" dirty="0"/>
          </a:p>
          <a:p>
            <a:r>
              <a:rPr lang="en-US" dirty="0"/>
              <a:t>(except PDs) – where you</a:t>
            </a:r>
            <a:r>
              <a:rPr lang="en-US" baseline="0" dirty="0"/>
              <a:t> see a trend to decreasing CD8+ with increase in CK staining</a:t>
            </a:r>
            <a:endParaRPr lang="en-US" dirty="0"/>
          </a:p>
          <a:p>
            <a:r>
              <a:rPr lang="en-US" dirty="0"/>
              <a:t>Representative images, and graphs below represent quantification of entire scan of tumor bed contained within each biopsy (excluding necrotic regions)</a:t>
            </a:r>
          </a:p>
          <a:p>
            <a:r>
              <a:rPr lang="en-US" dirty="0"/>
              <a:t>Question</a:t>
            </a:r>
            <a:r>
              <a:rPr lang="en-US" baseline="0" dirty="0"/>
              <a:t> for another time – accuracy, appropriateness of RECIST in assessing responses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1F964-AB1F-4C23-B390-5E7FA26E1D89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292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66BEB-2EFD-7049-984A-DA5704166AA4}" type="slidenum">
              <a:rPr lang="en-GB" altLang="en-US" smtClean="0"/>
              <a:pPr/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97333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66BEB-2EFD-7049-984A-DA5704166AA4}" type="slidenum">
              <a:rPr lang="en-GB" altLang="en-US" smtClean="0"/>
              <a:pPr/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1579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 flipH="1">
            <a:off x="495300" y="6303963"/>
            <a:ext cx="11201400" cy="0"/>
          </a:xfrm>
          <a:prstGeom prst="line">
            <a:avLst/>
          </a:prstGeom>
          <a:ln w="12700" cap="rnd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438178"/>
            <a:ext cx="11201400" cy="352425"/>
          </a:xfrm>
        </p:spPr>
        <p:txBody>
          <a:bodyPr/>
          <a:lstStyle>
            <a:lvl1pPr>
              <a:defRPr sz="2800">
                <a:solidFill>
                  <a:srgbClr val="1845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/>
          </p:nvPr>
        </p:nvSpPr>
        <p:spPr>
          <a:xfrm>
            <a:off x="495300" y="876328"/>
            <a:ext cx="11201400" cy="371475"/>
          </a:xfrm>
        </p:spPr>
        <p:txBody>
          <a:bodyPr/>
          <a:lstStyle>
            <a:lvl1pPr marL="0" indent="0">
              <a:lnSpc>
                <a:spcPts val="2800"/>
              </a:lnSpc>
              <a:spcAft>
                <a:spcPts val="0"/>
              </a:spcAft>
              <a:buNone/>
              <a:defRPr sz="2400">
                <a:solidFill>
                  <a:schemeClr val="accent5"/>
                </a:solidFill>
              </a:defRPr>
            </a:lvl1pPr>
            <a:lvl2pPr marL="228600" indent="0">
              <a:buNone/>
              <a:defRPr sz="2600"/>
            </a:lvl2pPr>
            <a:lvl3pPr marL="514350" indent="0">
              <a:buNone/>
              <a:defRPr sz="2600"/>
            </a:lvl3pPr>
            <a:lvl4pPr marL="742950" indent="0">
              <a:buNone/>
              <a:defRPr sz="2600"/>
            </a:lvl4pPr>
            <a:lvl5pPr marL="1828800" indent="0">
              <a:buNone/>
              <a:defRPr sz="2600"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134475" y="6374932"/>
            <a:ext cx="2562225" cy="365125"/>
          </a:xfrm>
        </p:spPr>
        <p:txBody>
          <a:bodyPr/>
          <a:lstStyle>
            <a:lvl1pPr>
              <a:defRPr sz="1000">
                <a:solidFill>
                  <a:schemeClr val="accent6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FF4FF2FD-A51D-0845-B008-65DAD1A90916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10246376" y="6336228"/>
            <a:ext cx="144142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GB" altLang="en-US" sz="1050" baseline="0" dirty="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rPr>
              <a:t>November, 2019   I   </a:t>
            </a:r>
            <a:endParaRPr lang="en-GB" altLang="en-US" sz="1050" dirty="0">
              <a:solidFill>
                <a:schemeClr val="accent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6430964"/>
            <a:ext cx="1173707" cy="28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312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9134475" y="6384925"/>
            <a:ext cx="2562225" cy="365125"/>
          </a:xfrm>
        </p:spPr>
        <p:txBody>
          <a:bodyPr/>
          <a:lstStyle>
            <a:lvl1pPr>
              <a:defRPr/>
            </a:lvl1pPr>
          </a:lstStyle>
          <a:p>
            <a:fld id="{06E59180-CC54-7240-9EBF-E88136AAA0F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20739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 flipH="1">
            <a:off x="495300" y="6303963"/>
            <a:ext cx="11201400" cy="0"/>
          </a:xfrm>
          <a:prstGeom prst="line">
            <a:avLst/>
          </a:prstGeom>
          <a:ln w="12700" cap="rnd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438178"/>
            <a:ext cx="11201400" cy="352425"/>
          </a:xfrm>
        </p:spPr>
        <p:txBody>
          <a:bodyPr/>
          <a:lstStyle>
            <a:lvl1pPr>
              <a:defRPr sz="2800">
                <a:solidFill>
                  <a:srgbClr val="18458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/>
          </p:nvPr>
        </p:nvSpPr>
        <p:spPr>
          <a:xfrm>
            <a:off x="495300" y="876328"/>
            <a:ext cx="11201400" cy="371475"/>
          </a:xfrm>
        </p:spPr>
        <p:txBody>
          <a:bodyPr/>
          <a:lstStyle>
            <a:lvl1pPr marL="0" indent="0">
              <a:lnSpc>
                <a:spcPts val="2800"/>
              </a:lnSpc>
              <a:spcAft>
                <a:spcPts val="0"/>
              </a:spcAft>
              <a:buNone/>
              <a:defRPr sz="2400">
                <a:solidFill>
                  <a:schemeClr val="accent5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228591" indent="0">
              <a:buNone/>
              <a:defRPr sz="2600"/>
            </a:lvl2pPr>
            <a:lvl3pPr marL="514329" indent="0">
              <a:buNone/>
              <a:defRPr sz="2600"/>
            </a:lvl3pPr>
            <a:lvl4pPr marL="742920" indent="0">
              <a:buNone/>
              <a:defRPr sz="2600"/>
            </a:lvl4pPr>
            <a:lvl5pPr marL="1828727" indent="0">
              <a:buNone/>
              <a:defRPr sz="2600"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134475" y="6346797"/>
            <a:ext cx="2562225" cy="365125"/>
          </a:xfrm>
        </p:spPr>
        <p:txBody>
          <a:bodyPr/>
          <a:lstStyle>
            <a:lvl1pPr>
              <a:defRPr sz="1000">
                <a:solidFill>
                  <a:schemeClr val="accent6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FF4FF2FD-A51D-0845-B008-65DAD1A90916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11392523" y="6336228"/>
            <a:ext cx="29527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GB" altLang="en-US" sz="1050" baseline="0" dirty="0">
                <a:solidFill>
                  <a:schemeClr val="accent6"/>
                </a:solidFill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   </a:t>
            </a:r>
            <a:endParaRPr lang="en-GB" altLang="en-US" sz="1050" dirty="0">
              <a:solidFill>
                <a:schemeClr val="accent6"/>
              </a:solidFill>
              <a:latin typeface="Helvetica" panose="020B0604020202020204" pitchFamily="34" charset="0"/>
              <a:ea typeface="Helvetica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803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EC72CB-CAE9-4AC5-BEFE-37769BE0A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5419515"/>
            <a:ext cx="11201400" cy="381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00DDE56-51B2-4DB2-9F4F-9AF1DCC1C9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6B4944-9DB2-1C42-AA47-D7FE46946BF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6884AC7-DD83-499C-A90B-A5446BAE0809}"/>
              </a:ext>
            </a:extLst>
          </p:cNvPr>
          <p:cNvSpPr/>
          <p:nvPr userDrawn="1"/>
        </p:nvSpPr>
        <p:spPr>
          <a:xfrm>
            <a:off x="0" y="333375"/>
            <a:ext cx="12192000" cy="380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69D1C77-0609-416D-87F9-FACEE5A9E8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5" t="17471" r="171" b="5642"/>
          <a:stretch/>
        </p:blipFill>
        <p:spPr>
          <a:xfrm>
            <a:off x="11512" y="371473"/>
            <a:ext cx="12180488" cy="44747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FA7E97A-47A1-4D4E-81AA-CD40B21FEA57}"/>
              </a:ext>
            </a:extLst>
          </p:cNvPr>
          <p:cNvSpPr/>
          <p:nvPr userDrawn="1"/>
        </p:nvSpPr>
        <p:spPr>
          <a:xfrm>
            <a:off x="11512" y="4852571"/>
            <a:ext cx="12192000" cy="380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75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 flipH="1">
            <a:off x="495300" y="6303963"/>
            <a:ext cx="11201400" cy="0"/>
          </a:xfrm>
          <a:prstGeom prst="line">
            <a:avLst/>
          </a:prstGeom>
          <a:ln w="12700" cap="rnd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438178"/>
            <a:ext cx="11201400" cy="352425"/>
          </a:xfrm>
        </p:spPr>
        <p:txBody>
          <a:bodyPr/>
          <a:lstStyle>
            <a:lvl1pPr>
              <a:defRPr sz="2800">
                <a:solidFill>
                  <a:srgbClr val="184586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/>
          </p:nvPr>
        </p:nvSpPr>
        <p:spPr>
          <a:xfrm>
            <a:off x="495300" y="876328"/>
            <a:ext cx="11201400" cy="371475"/>
          </a:xfrm>
        </p:spPr>
        <p:txBody>
          <a:bodyPr/>
          <a:lstStyle>
            <a:lvl1pPr marL="0" indent="0">
              <a:lnSpc>
                <a:spcPts val="2800"/>
              </a:lnSpc>
              <a:spcAft>
                <a:spcPts val="0"/>
              </a:spcAft>
              <a:buNone/>
              <a:defRPr sz="2400">
                <a:solidFill>
                  <a:schemeClr val="accent5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228591" indent="0">
              <a:buNone/>
              <a:defRPr sz="2600"/>
            </a:lvl2pPr>
            <a:lvl3pPr marL="514329" indent="0">
              <a:buNone/>
              <a:defRPr sz="2600"/>
            </a:lvl3pPr>
            <a:lvl4pPr marL="742920" indent="0">
              <a:buNone/>
              <a:defRPr sz="2600"/>
            </a:lvl4pPr>
            <a:lvl5pPr marL="1828727" indent="0">
              <a:buNone/>
              <a:defRPr sz="2600"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134476" y="6374933"/>
            <a:ext cx="2562225" cy="365125"/>
          </a:xfrm>
        </p:spPr>
        <p:txBody>
          <a:bodyPr/>
          <a:lstStyle>
            <a:lvl1pPr>
              <a:defRPr sz="1000">
                <a:solidFill>
                  <a:schemeClr val="accent6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FF4FF2FD-A51D-0845-B008-65DAD1A90916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1" y="6430965"/>
            <a:ext cx="1173707" cy="28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15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438150"/>
            <a:ext cx="11201400" cy="381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0"/>
            <a:ext cx="11201400" cy="45767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279900" y="6418263"/>
            <a:ext cx="3086100" cy="365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dirty="0">
                <a:solidFill>
                  <a:schemeClr val="accent5"/>
                </a:solidFill>
                <a:latin typeface="Arial" panose="020B0604020202020204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59875" y="6418263"/>
            <a:ext cx="2562225" cy="365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7F7F7F"/>
                </a:solidFill>
                <a:latin typeface="Arial" charset="0"/>
              </a:defRPr>
            </a:lvl1pPr>
          </a:lstStyle>
          <a:p>
            <a:fld id="{436B4944-9DB2-1C42-AA47-D7FE46946BF9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5450" r:id="rId1"/>
    <p:sldLayoutId id="2147515451" r:id="rId2"/>
    <p:sldLayoutId id="2147515456" r:id="rId3"/>
    <p:sldLayoutId id="2147515457" r:id="rId4"/>
    <p:sldLayoutId id="2147515458" r:id="rId5"/>
  </p:sldLayoutIdLst>
  <p:hf hdr="0" ftr="0" dt="0"/>
  <p:txStyles>
    <p:titleStyle>
      <a:lvl1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 b="1" kern="1200" spc="-4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MS PGothic" panose="020B0600070205080204" pitchFamily="34" charset="-128"/>
          <a:cs typeface="Arial" charset="0"/>
        </a:defRPr>
      </a:lvl2pPr>
      <a:lvl3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MS PGothic" panose="020B0600070205080204" pitchFamily="34" charset="-128"/>
          <a:cs typeface="Arial" charset="0"/>
        </a:defRPr>
      </a:lvl3pPr>
      <a:lvl4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MS PGothic" panose="020B0600070205080204" pitchFamily="34" charset="-128"/>
          <a:cs typeface="Arial" charset="0"/>
        </a:defRPr>
      </a:lvl4pPr>
      <a:lvl5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MS PGothic" panose="020B0600070205080204" pitchFamily="34" charset="-128"/>
          <a:cs typeface="Arial" charset="0"/>
        </a:defRPr>
      </a:lvl5pPr>
      <a:lvl6pPr marL="457200" algn="l" rtl="0" fontAlgn="base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228600" indent="-228600" algn="l" rtl="0" eaLnBrk="0" fontAlgn="base" hangingPunct="0">
        <a:lnSpc>
          <a:spcPts val="2000"/>
        </a:lnSpc>
        <a:spcBef>
          <a:spcPct val="0"/>
        </a:spcBef>
        <a:spcAft>
          <a:spcPts val="600"/>
        </a:spcAft>
        <a:buFont typeface="Arial" charset="0"/>
        <a:buChar char="•"/>
        <a:defRPr kern="1200" spc="-20">
          <a:solidFill>
            <a:schemeClr val="accent2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514350" indent="-285750" algn="l" rtl="0" eaLnBrk="0" fontAlgn="base" hangingPunct="0">
        <a:lnSpc>
          <a:spcPts val="1800"/>
        </a:lnSpc>
        <a:spcBef>
          <a:spcPct val="0"/>
        </a:spcBef>
        <a:spcAft>
          <a:spcPts val="600"/>
        </a:spcAft>
        <a:buFont typeface="Arial" charset="0"/>
        <a:buChar char="•"/>
        <a:defRPr sz="1600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2pPr>
      <a:lvl3pPr marL="742950" indent="-228600" algn="l" rtl="0" eaLnBrk="0" fontAlgn="base" hangingPunct="0">
        <a:lnSpc>
          <a:spcPts val="1600"/>
        </a:lnSpc>
        <a:spcBef>
          <a:spcPct val="0"/>
        </a:spcBef>
        <a:spcAft>
          <a:spcPts val="600"/>
        </a:spcAft>
        <a:buFont typeface="Arial" charset="0"/>
        <a:buChar char="•"/>
        <a:defRPr sz="1400" kern="1200">
          <a:solidFill>
            <a:schemeClr val="accent2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3pPr>
      <a:lvl4pPr marL="971550" indent="-228600" algn="l" rtl="0" eaLnBrk="0" fontAlgn="base" hangingPunct="0">
        <a:lnSpc>
          <a:spcPts val="1400"/>
        </a:lnSpc>
        <a:spcBef>
          <a:spcPct val="0"/>
        </a:spcBef>
        <a:spcAft>
          <a:spcPts val="600"/>
        </a:spcAft>
        <a:buFont typeface="Arial" charset="0"/>
        <a:buChar char="•"/>
        <a:defRPr sz="1200" kern="1200">
          <a:solidFill>
            <a:schemeClr val="accent2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4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4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9" Type="http://schemas.microsoft.com/office/2007/relationships/diagramDrawing" Target="../diagrams/drawing1.xml"/><Relationship Id="rId20" Type="http://schemas.openxmlformats.org/officeDocument/2006/relationships/image" Target="../media/image14.png"/><Relationship Id="rId21" Type="http://schemas.openxmlformats.org/officeDocument/2006/relationships/image" Target="../media/image4.png"/><Relationship Id="rId10" Type="http://schemas.openxmlformats.org/officeDocument/2006/relationships/image" Target="../media/image5.png"/><Relationship Id="rId11" Type="http://schemas.openxmlformats.org/officeDocument/2006/relationships/image" Target="../media/image6.jpeg"/><Relationship Id="rId12" Type="http://schemas.openxmlformats.org/officeDocument/2006/relationships/image" Target="../media/image7.png"/><Relationship Id="rId13" Type="http://schemas.openxmlformats.org/officeDocument/2006/relationships/image" Target="../media/image8.jpeg"/><Relationship Id="rId14" Type="http://schemas.openxmlformats.org/officeDocument/2006/relationships/image" Target="../media/image9.jpeg"/><Relationship Id="rId15" Type="http://schemas.openxmlformats.org/officeDocument/2006/relationships/image" Target="../media/image10.jpeg"/><Relationship Id="rId16" Type="http://schemas.openxmlformats.org/officeDocument/2006/relationships/image" Target="../media/image11.jpeg"/><Relationship Id="rId17" Type="http://schemas.openxmlformats.org/officeDocument/2006/relationships/hyperlink" Target="http://www.ncbi.nlm.nih.gov/pubmed/25614511" TargetMode="External"/><Relationship Id="rId18" Type="http://schemas.openxmlformats.org/officeDocument/2006/relationships/image" Target="../media/image12.jpeg"/><Relationship Id="rId19" Type="http://schemas.openxmlformats.org/officeDocument/2006/relationships/image" Target="../media/image13.jpeg"/><Relationship Id="rId1" Type="http://schemas.microsoft.com/office/2007/relationships/media" Target="../media/media3.wav"/><Relationship Id="rId2" Type="http://schemas.openxmlformats.org/officeDocument/2006/relationships/audio" Target="../media/media3.wav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3.xml"/><Relationship Id="rId5" Type="http://schemas.openxmlformats.org/officeDocument/2006/relationships/diagramData" Target="../diagrams/data1.xml"/><Relationship Id="rId6" Type="http://schemas.openxmlformats.org/officeDocument/2006/relationships/diagramLayout" Target="../diagrams/layout1.xml"/><Relationship Id="rId7" Type="http://schemas.openxmlformats.org/officeDocument/2006/relationships/diagramQuickStyle" Target="../diagrams/quickStyle1.xml"/><Relationship Id="rId8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4.xml"/><Relationship Id="rId5" Type="http://schemas.openxmlformats.org/officeDocument/2006/relationships/diagramData" Target="../diagrams/data2.xml"/><Relationship Id="rId6" Type="http://schemas.openxmlformats.org/officeDocument/2006/relationships/diagramLayout" Target="../diagrams/layout2.xml"/><Relationship Id="rId7" Type="http://schemas.openxmlformats.org/officeDocument/2006/relationships/diagramQuickStyle" Target="../diagrams/quickStyle2.xml"/><Relationship Id="rId8" Type="http://schemas.openxmlformats.org/officeDocument/2006/relationships/diagramColors" Target="../diagrams/colors2.xml"/><Relationship Id="rId9" Type="http://schemas.microsoft.com/office/2007/relationships/diagramDrawing" Target="../diagrams/drawing2.xml"/><Relationship Id="rId10" Type="http://schemas.openxmlformats.org/officeDocument/2006/relationships/image" Target="../media/image4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4" Type="http://schemas.openxmlformats.org/officeDocument/2006/relationships/slideLayout" Target="../slideLayouts/slideLayout3.xml"/><Relationship Id="rId5" Type="http://schemas.openxmlformats.org/officeDocument/2006/relationships/notesSlide" Target="../notesSlides/notesSlide5.xml"/><Relationship Id="rId6" Type="http://schemas.openxmlformats.org/officeDocument/2006/relationships/image" Target="../media/image15.emf"/><Relationship Id="rId7" Type="http://schemas.openxmlformats.org/officeDocument/2006/relationships/image" Target="../media/image4.png"/><Relationship Id="rId1" Type="http://schemas.openxmlformats.org/officeDocument/2006/relationships/tags" Target="../tags/tag1.xml"/><Relationship Id="rId2" Type="http://schemas.microsoft.com/office/2007/relationships/media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4" Type="http://schemas.openxmlformats.org/officeDocument/2006/relationships/slideLayout" Target="../slideLayouts/slideLayout3.xml"/><Relationship Id="rId5" Type="http://schemas.openxmlformats.org/officeDocument/2006/relationships/notesSlide" Target="../notesSlides/notesSlide6.xml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4.png"/><Relationship Id="rId1" Type="http://schemas.openxmlformats.org/officeDocument/2006/relationships/tags" Target="../tags/tag2.xml"/><Relationship Id="rId2" Type="http://schemas.microsoft.com/office/2007/relationships/media" Target="../media/media6.wav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chart" Target="../charts/chart5.xml"/><Relationship Id="rId20" Type="http://schemas.openxmlformats.org/officeDocument/2006/relationships/image" Target="../media/image25.tiff"/><Relationship Id="rId21" Type="http://schemas.openxmlformats.org/officeDocument/2006/relationships/image" Target="../media/image26.tiff"/><Relationship Id="rId22" Type="http://schemas.openxmlformats.org/officeDocument/2006/relationships/image" Target="../media/image27.tiff"/><Relationship Id="rId23" Type="http://schemas.openxmlformats.org/officeDocument/2006/relationships/image" Target="../media/image28.tiff"/><Relationship Id="rId24" Type="http://schemas.openxmlformats.org/officeDocument/2006/relationships/image" Target="../media/image29.tiff"/><Relationship Id="rId25" Type="http://schemas.openxmlformats.org/officeDocument/2006/relationships/image" Target="../media/image30.tiff"/><Relationship Id="rId26" Type="http://schemas.openxmlformats.org/officeDocument/2006/relationships/image" Target="../media/image31.tiff"/><Relationship Id="rId27" Type="http://schemas.openxmlformats.org/officeDocument/2006/relationships/image" Target="../media/image32.tiff"/><Relationship Id="rId28" Type="http://schemas.openxmlformats.org/officeDocument/2006/relationships/image" Target="../media/image33.tiff"/><Relationship Id="rId29" Type="http://schemas.openxmlformats.org/officeDocument/2006/relationships/image" Target="../media/image34.tiff"/><Relationship Id="rId30" Type="http://schemas.openxmlformats.org/officeDocument/2006/relationships/image" Target="../media/image35.tiff"/><Relationship Id="rId31" Type="http://schemas.openxmlformats.org/officeDocument/2006/relationships/image" Target="../media/image4.png"/><Relationship Id="rId10" Type="http://schemas.openxmlformats.org/officeDocument/2006/relationships/chart" Target="../charts/chart6.xml"/><Relationship Id="rId11" Type="http://schemas.openxmlformats.org/officeDocument/2006/relationships/chart" Target="../charts/chart7.xml"/><Relationship Id="rId12" Type="http://schemas.openxmlformats.org/officeDocument/2006/relationships/chart" Target="../charts/chart8.xml"/><Relationship Id="rId13" Type="http://schemas.openxmlformats.org/officeDocument/2006/relationships/image" Target="../media/image18.tiff"/><Relationship Id="rId14" Type="http://schemas.openxmlformats.org/officeDocument/2006/relationships/image" Target="../media/image19.tiff"/><Relationship Id="rId15" Type="http://schemas.openxmlformats.org/officeDocument/2006/relationships/image" Target="../media/image20.tiff"/><Relationship Id="rId16" Type="http://schemas.openxmlformats.org/officeDocument/2006/relationships/image" Target="../media/image21.tiff"/><Relationship Id="rId17" Type="http://schemas.openxmlformats.org/officeDocument/2006/relationships/image" Target="../media/image22.tiff"/><Relationship Id="rId18" Type="http://schemas.openxmlformats.org/officeDocument/2006/relationships/image" Target="../media/image23.tiff"/><Relationship Id="rId19" Type="http://schemas.openxmlformats.org/officeDocument/2006/relationships/image" Target="../media/image24.tiff"/><Relationship Id="rId1" Type="http://schemas.microsoft.com/office/2007/relationships/media" Target="../media/media7.wav"/><Relationship Id="rId2" Type="http://schemas.openxmlformats.org/officeDocument/2006/relationships/audio" Target="../media/media7.wav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7.xml"/><Relationship Id="rId5" Type="http://schemas.openxmlformats.org/officeDocument/2006/relationships/chart" Target="../charts/chart1.xml"/><Relationship Id="rId6" Type="http://schemas.openxmlformats.org/officeDocument/2006/relationships/chart" Target="../charts/chart2.xml"/><Relationship Id="rId7" Type="http://schemas.openxmlformats.org/officeDocument/2006/relationships/chart" Target="../charts/chart3.xml"/><Relationship Id="rId8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4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4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DF8DA091-84A2-46BD-9316-1AC745CE3A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E59180-CC54-7240-9EBF-E88136AAA0FB}" type="slidenum">
              <a:rPr lang="en-GB" altLang="en-US" smtClean="0"/>
              <a:pPr/>
              <a:t>1</a:t>
            </a:fld>
            <a:endParaRPr lang="en-GB" altLang="en-US"/>
          </a:p>
        </p:txBody>
      </p:sp>
      <p:sp>
        <p:nvSpPr>
          <p:cNvPr id="4" name="Title 4">
            <a:extLst>
              <a:ext uri="{FF2B5EF4-FFF2-40B4-BE49-F238E27FC236}">
                <a16:creationId xmlns="" xmlns:a16="http://schemas.microsoft.com/office/drawing/2014/main" id="{8B1D5376-22F5-4C40-9BA9-59AC480B4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16" y="5054183"/>
            <a:ext cx="11693439" cy="381000"/>
          </a:xfrm>
        </p:spPr>
        <p:txBody>
          <a:bodyPr>
            <a:noAutofit/>
          </a:bodyPr>
          <a:lstStyle/>
          <a:p>
            <a:r>
              <a:rPr lang="en-US" sz="2800" dirty="0"/>
              <a:t>Interim results from CLASSICAL-Lung, phase 1b/2 Study of </a:t>
            </a:r>
            <a:r>
              <a:rPr lang="en-US" sz="2800" dirty="0" err="1"/>
              <a:t>pepinemab</a:t>
            </a:r>
            <a:r>
              <a:rPr lang="en-US" sz="2800" dirty="0"/>
              <a:t> (VX15/2503) in combination with </a:t>
            </a:r>
            <a:r>
              <a:rPr lang="en-US" sz="2800" dirty="0" err="1"/>
              <a:t>avelumab</a:t>
            </a:r>
            <a:r>
              <a:rPr lang="en-US" sz="2800" dirty="0"/>
              <a:t> in advanced NSCLC</a:t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46F1D40-311E-4C45-BA85-2FE9F2F61F55}"/>
              </a:ext>
            </a:extLst>
          </p:cNvPr>
          <p:cNvSpPr txBox="1">
            <a:spLocks/>
          </p:cNvSpPr>
          <p:nvPr/>
        </p:nvSpPr>
        <p:spPr>
          <a:xfrm>
            <a:off x="360017" y="6003503"/>
            <a:ext cx="11201400" cy="371475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 kern="1200" spc="-20">
                <a:solidFill>
                  <a:schemeClr val="accent2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514350" indent="-285750" algn="l" rtl="0" eaLnBrk="0" fontAlgn="base" hangingPunct="0">
              <a:lnSpc>
                <a:spcPts val="1800"/>
              </a:lnSpc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2pPr>
            <a:lvl3pPr marL="742950" indent="-228600" algn="l" rtl="0" eaLnBrk="0" fontAlgn="base" hangingPunct="0">
              <a:lnSpc>
                <a:spcPts val="1600"/>
              </a:lnSpc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 sz="1400" kern="1200">
                <a:solidFill>
                  <a:schemeClr val="accent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3pPr>
            <a:lvl4pPr marL="971550" indent="-228600" algn="l" rtl="0" eaLnBrk="0" fontAlgn="base" hangingPunct="0">
              <a:lnSpc>
                <a:spcPts val="1400"/>
              </a:lnSpc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 sz="1200" kern="1200">
                <a:solidFill>
                  <a:schemeClr val="accent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>
                <a:latin typeface="Helvetica" panose="020B0604020202020204" pitchFamily="34" charset="0"/>
                <a:cs typeface="Helvetica" panose="020B0604020202020204" pitchFamily="34" charset="0"/>
              </a:rPr>
              <a:t>Jonathan W. Goldman, Terrence L. Fisher, Elizabeth Evans, John E. Leonard, Desa Rae Pastore, Crystal Mallow, Ernest Smith, Andreas </a:t>
            </a:r>
            <a:r>
              <a:rPr lang="en-GB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Schröder</a:t>
            </a:r>
            <a:r>
              <a:rPr lang="en-GB" sz="1200" dirty="0">
                <a:latin typeface="Helvetica" panose="020B0604020202020204" pitchFamily="34" charset="0"/>
                <a:cs typeface="Helvetica" panose="020B0604020202020204" pitchFamily="34" charset="0"/>
              </a:rPr>
              <a:t>, Kevin Chin, Michael Shafique, Thaddeus Beck, Megan A. Baumgart, Ramaswamy Govindan, </a:t>
            </a:r>
            <a:r>
              <a:rPr lang="en-GB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Nashtat</a:t>
            </a:r>
            <a:r>
              <a:rPr lang="en-GB" sz="12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Gabrail</a:t>
            </a:r>
            <a:r>
              <a:rPr lang="en-GB" sz="1200" dirty="0">
                <a:latin typeface="Helvetica" panose="020B0604020202020204" pitchFamily="34" charset="0"/>
                <a:cs typeface="Helvetica" panose="020B0604020202020204" pitchFamily="34" charset="0"/>
              </a:rPr>
              <a:t>, Rachel E. Sanborn, Alexander I. </a:t>
            </a:r>
            <a:r>
              <a:rPr lang="en-GB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Spira</a:t>
            </a:r>
            <a:r>
              <a:rPr lang="en-GB" sz="1200" dirty="0">
                <a:latin typeface="Helvetica" panose="020B0604020202020204" pitchFamily="34" charset="0"/>
                <a:cs typeface="Helvetica" panose="020B0604020202020204" pitchFamily="34" charset="0"/>
              </a:rPr>
              <a:t>, Nagashree Seetharamu, </a:t>
            </a:r>
            <a:r>
              <a:rPr lang="en-GB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Yanyan</a:t>
            </a:r>
            <a:r>
              <a:rPr lang="en-GB" sz="1200" dirty="0">
                <a:latin typeface="Helvetica" panose="020B0604020202020204" pitchFamily="34" charset="0"/>
                <a:cs typeface="Helvetica" panose="020B0604020202020204" pitchFamily="34" charset="0"/>
              </a:rPr>
              <a:t> Lou, Aaron S. Mansfield, and Maurice Zauderer.</a:t>
            </a:r>
            <a:endParaRPr lang="en-US" sz="1200" dirty="0">
              <a:solidFill>
                <a:srgbClr val="47494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="" xmlns:a16="http://schemas.microsoft.com/office/drawing/2014/main" id="{A5444523-C567-49E8-964E-72653BF5787B}"/>
              </a:ext>
            </a:extLst>
          </p:cNvPr>
          <p:cNvSpPr txBox="1">
            <a:spLocks/>
          </p:cNvSpPr>
          <p:nvPr/>
        </p:nvSpPr>
        <p:spPr>
          <a:xfrm>
            <a:off x="360017" y="4243762"/>
            <a:ext cx="11201400" cy="371475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 kern="1200" spc="-20">
                <a:solidFill>
                  <a:schemeClr val="accent2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514350" indent="-285750" algn="l" rtl="0" eaLnBrk="0" fontAlgn="base" hangingPunct="0">
              <a:lnSpc>
                <a:spcPts val="1800"/>
              </a:lnSpc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2pPr>
            <a:lvl3pPr marL="742950" indent="-228600" algn="l" rtl="0" eaLnBrk="0" fontAlgn="base" hangingPunct="0">
              <a:lnSpc>
                <a:spcPts val="1600"/>
              </a:lnSpc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 sz="1400" kern="1200">
                <a:solidFill>
                  <a:schemeClr val="accent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3pPr>
            <a:lvl4pPr marL="971550" indent="-228600" algn="l" rtl="0" eaLnBrk="0" fontAlgn="base" hangingPunct="0">
              <a:lnSpc>
                <a:spcPts val="1400"/>
              </a:lnSpc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 sz="1200" kern="1200">
                <a:solidFill>
                  <a:schemeClr val="accent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rgbClr val="FFFE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Jonathan W. Goldman</a:t>
            </a:r>
            <a:r>
              <a:rPr lang="en-US" dirty="0">
                <a:solidFill>
                  <a:srgbClr val="FFFE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MD – UCLA, Santa Monica, CA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545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63"/>
    </mc:Choice>
    <mc:Fallback>
      <p:transition xmlns:p14="http://schemas.microsoft.com/office/powerpoint/2010/main" spd="slow" advTm="1266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F111537-C630-464F-9F01-59333CD0B7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4FF2FD-A51D-0845-B008-65DAD1A90916}" type="slidenum">
              <a:rPr lang="en-GB" altLang="en-US" smtClean="0"/>
              <a:pPr/>
              <a:t>2</a:t>
            </a:fld>
            <a:endParaRPr lang="en-GB" altLang="en-US" dirty="0"/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DDBB171A-4F5F-4579-9F82-AD90398314A6}"/>
              </a:ext>
            </a:extLst>
          </p:cNvPr>
          <p:cNvSpPr txBox="1">
            <a:spLocks/>
          </p:cNvSpPr>
          <p:nvPr/>
        </p:nvSpPr>
        <p:spPr>
          <a:xfrm>
            <a:off x="4954331" y="499744"/>
            <a:ext cx="2295005" cy="3524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 kern="1200" spc="-40">
                <a:solidFill>
                  <a:srgbClr val="184586"/>
                </a:solidFill>
                <a:latin typeface="Helvetica" panose="020B0604020202020204" pitchFamily="34" charset="0"/>
                <a:ea typeface="MS PGothic" panose="020B0600070205080204" pitchFamily="34" charset="-128"/>
                <a:cs typeface="Helvetica" panose="020B0604020202020204" pitchFamily="34" charset="0"/>
              </a:defRPr>
            </a:lvl1pPr>
            <a:lvl2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Arial" charset="0"/>
              </a:defRPr>
            </a:lvl2pPr>
            <a:lvl3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Arial" charset="0"/>
              </a:defRPr>
            </a:lvl3pPr>
            <a:lvl4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Arial" charset="0"/>
              </a:defRPr>
            </a:lvl4pPr>
            <a:lvl5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Arial" charset="0"/>
              </a:defRPr>
            </a:lvl5pPr>
            <a:lvl6pPr marL="4572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400" dirty="0"/>
              <a:t>Funding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="" xmlns:a16="http://schemas.microsoft.com/office/drawing/2014/main" id="{73F9F87D-DC18-4EC7-A920-2EB0E2EDE5E6}"/>
              </a:ext>
            </a:extLst>
          </p:cNvPr>
          <p:cNvSpPr txBox="1">
            <a:spLocks/>
          </p:cNvSpPr>
          <p:nvPr/>
        </p:nvSpPr>
        <p:spPr>
          <a:xfrm>
            <a:off x="1005385" y="1098077"/>
            <a:ext cx="9921605" cy="6880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rtl="0" eaLnBrk="0" fontAlgn="base" hangingPunct="0">
              <a:lnSpc>
                <a:spcPts val="2000"/>
              </a:lnSpc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 kern="1200" spc="-20">
                <a:solidFill>
                  <a:schemeClr val="accent2"/>
                </a:solidFill>
                <a:latin typeface="Helvetica" panose="020B0604020202020204" pitchFamily="34" charset="0"/>
                <a:ea typeface="MS PGothic" panose="020B0600070205080204" pitchFamily="34" charset="-128"/>
                <a:cs typeface="Helvetica" panose="020B0604020202020204" pitchFamily="34" charset="0"/>
              </a:defRPr>
            </a:lvl1pPr>
            <a:lvl2pPr marL="514350" indent="-285750" algn="l" rtl="0" eaLnBrk="0" fontAlgn="base" hangingPunct="0">
              <a:lnSpc>
                <a:spcPts val="1800"/>
              </a:lnSpc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defRPr>
            </a:lvl2pPr>
            <a:lvl3pPr marL="742950" indent="-228600" algn="l" rtl="0" eaLnBrk="0" fontAlgn="base" hangingPunct="0">
              <a:lnSpc>
                <a:spcPts val="1600"/>
              </a:lnSpc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 sz="1400" kern="1200">
                <a:solidFill>
                  <a:schemeClr val="accent2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defRPr>
            </a:lvl3pPr>
            <a:lvl4pPr marL="971550" indent="-228600" algn="l" rtl="0" eaLnBrk="0" fontAlgn="base" hangingPunct="0">
              <a:lnSpc>
                <a:spcPts val="1400"/>
              </a:lnSpc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 sz="1200" kern="1200">
                <a:solidFill>
                  <a:schemeClr val="accent2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dirty="0"/>
              <a:t>This study was sponsored by </a:t>
            </a:r>
            <a:r>
              <a:rPr lang="en-US" dirty="0" err="1"/>
              <a:t>Vaccinex</a:t>
            </a:r>
            <a:r>
              <a:rPr lang="en-US" dirty="0"/>
              <a:t> in collaboration with Merck </a:t>
            </a:r>
            <a:r>
              <a:rPr lang="en-US" dirty="0" err="1"/>
              <a:t>KGaA</a:t>
            </a:r>
            <a:r>
              <a:rPr lang="en-US" dirty="0"/>
              <a:t>, Darmstadt, Germany and Pfizer.</a:t>
            </a:r>
          </a:p>
          <a:p>
            <a:endParaRPr lang="en-US" sz="1100" dirty="0"/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83B2E8A9-458D-4409-B965-C4A8582463B0}"/>
              </a:ext>
            </a:extLst>
          </p:cNvPr>
          <p:cNvSpPr txBox="1">
            <a:spLocks/>
          </p:cNvSpPr>
          <p:nvPr/>
        </p:nvSpPr>
        <p:spPr>
          <a:xfrm>
            <a:off x="4954955" y="1995487"/>
            <a:ext cx="2295005" cy="3524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 kern="1200" spc="-40">
                <a:solidFill>
                  <a:srgbClr val="184586"/>
                </a:solidFill>
                <a:latin typeface="Helvetica" panose="020B0604020202020204" pitchFamily="34" charset="0"/>
                <a:ea typeface="MS PGothic" panose="020B0600070205080204" pitchFamily="34" charset="-128"/>
                <a:cs typeface="Helvetica" panose="020B0604020202020204" pitchFamily="34" charset="0"/>
              </a:defRPr>
            </a:lvl1pPr>
            <a:lvl2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Arial" charset="0"/>
              </a:defRPr>
            </a:lvl2pPr>
            <a:lvl3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Arial" charset="0"/>
              </a:defRPr>
            </a:lvl3pPr>
            <a:lvl4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Arial" charset="0"/>
              </a:defRPr>
            </a:lvl4pPr>
            <a:lvl5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Arial" charset="0"/>
              </a:defRPr>
            </a:lvl5pPr>
            <a:lvl6pPr marL="4572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400" dirty="0" smtClean="0"/>
              <a:t>Disclosures</a:t>
            </a:r>
          </a:p>
          <a:p>
            <a:pPr algn="ctr"/>
            <a:r>
              <a:rPr lang="en-US" sz="1600" b="0" dirty="0" smtClean="0">
                <a:solidFill>
                  <a:schemeClr val="accent4"/>
                </a:solidFill>
              </a:rPr>
              <a:t>Jonathan Goldman, MD</a:t>
            </a:r>
            <a:endParaRPr lang="en-US" sz="1600" b="0" dirty="0">
              <a:solidFill>
                <a:schemeClr val="accent4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05389" y="3135463"/>
            <a:ext cx="10424301" cy="2776903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  <a:defRPr/>
            </a:pPr>
            <a:r>
              <a:rPr lang="en-US" dirty="0">
                <a:latin typeface="Helvetica"/>
                <a:cs typeface="Helvetica"/>
              </a:rPr>
              <a:t>Research Grant: Array, Astra Zeneca/</a:t>
            </a:r>
            <a:r>
              <a:rPr lang="en-US" dirty="0" err="1">
                <a:latin typeface="Helvetica"/>
                <a:cs typeface="Helvetica"/>
              </a:rPr>
              <a:t>MedImmune</a:t>
            </a:r>
            <a:r>
              <a:rPr lang="en-US" dirty="0">
                <a:latin typeface="Helvetica"/>
                <a:cs typeface="Helvetica"/>
              </a:rPr>
              <a:t>, BMS</a:t>
            </a:r>
            <a:r>
              <a:rPr lang="en-US" dirty="0" smtClean="0">
                <a:latin typeface="Helvetica"/>
                <a:cs typeface="Helvetica"/>
              </a:rPr>
              <a:t>, </a:t>
            </a:r>
            <a:r>
              <a:rPr lang="en-US" dirty="0">
                <a:latin typeface="Helvetica"/>
                <a:cs typeface="Helvetica"/>
              </a:rPr>
              <a:t>Genentech/</a:t>
            </a:r>
            <a:r>
              <a:rPr lang="en-US" dirty="0" smtClean="0">
                <a:latin typeface="Helvetica"/>
                <a:cs typeface="Helvetica"/>
              </a:rPr>
              <a:t>Roche, </a:t>
            </a:r>
            <a:r>
              <a:rPr lang="en-US" dirty="0">
                <a:latin typeface="Helvetica"/>
                <a:cs typeface="Helvetica"/>
              </a:rPr>
              <a:t>Merck, Pfizer, </a:t>
            </a:r>
            <a:r>
              <a:rPr lang="en-US" dirty="0" err="1">
                <a:latin typeface="Helvetica"/>
                <a:cs typeface="Helvetica"/>
              </a:rPr>
              <a:t>Vaccinex</a:t>
            </a:r>
            <a:endParaRPr lang="en-US" dirty="0">
              <a:latin typeface="Helvetica"/>
              <a:cs typeface="Helvetica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dirty="0">
                <a:latin typeface="Helvetica"/>
                <a:cs typeface="Helvetica"/>
              </a:rPr>
              <a:t>Consulting Fees: Astra Zeneca, BMS, Genentech, Pfizer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dirty="0">
                <a:latin typeface="Helvetica"/>
                <a:cs typeface="Helvetica"/>
              </a:rPr>
              <a:t>Speakers Bureau: Merck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402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88"/>
    </mc:Choice>
    <mc:Fallback>
      <p:transition xmlns:p14="http://schemas.microsoft.com/office/powerpoint/2010/main" spd="slow" advTm="488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C680D539-F471-479E-979E-E1E99C619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00678"/>
            <a:ext cx="11201400" cy="352425"/>
          </a:xfrm>
        </p:spPr>
        <p:txBody>
          <a:bodyPr/>
          <a:lstStyle/>
          <a:p>
            <a:r>
              <a:rPr lang="en-US" dirty="0"/>
              <a:t>Anti-SEMA4D shifts balance of chemokines and suppressor cells to enhance infiltration and activity of tumoral T cells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C4A0996B-C1FA-45EC-8F99-6ED0C4B80E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E59180-CC54-7240-9EBF-E88136AAA0FB}" type="slidenum">
              <a:rPr lang="en-GB" altLang="en-US" smtClean="0"/>
              <a:pPr/>
              <a:t>3</a:t>
            </a:fld>
            <a:endParaRPr lang="en-GB" altLang="en-US" dirty="0"/>
          </a:p>
        </p:txBody>
      </p:sp>
      <p:graphicFrame>
        <p:nvGraphicFramePr>
          <p:cNvPr id="63" name="Diagram 62">
            <a:extLst>
              <a:ext uri="{FF2B5EF4-FFF2-40B4-BE49-F238E27FC236}">
                <a16:creationId xmlns="" xmlns:a16="http://schemas.microsoft.com/office/drawing/2014/main" id="{1DB5A993-0F22-4A9F-A799-85D3B773AC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1136990"/>
              </p:ext>
            </p:extLst>
          </p:nvPr>
        </p:nvGraphicFramePr>
        <p:xfrm>
          <a:off x="7892538" y="1314203"/>
          <a:ext cx="4160917" cy="2500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A53ECC3E-A455-40D8-B890-194E6498444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073" t="57853" r="66332" b="10513"/>
          <a:stretch/>
        </p:blipFill>
        <p:spPr>
          <a:xfrm>
            <a:off x="7837611" y="3867883"/>
            <a:ext cx="2126800" cy="20587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1BCFE69D-E331-4A72-9B4F-131C7DA70216}"/>
              </a:ext>
            </a:extLst>
          </p:cNvPr>
          <p:cNvGrpSpPr/>
          <p:nvPr/>
        </p:nvGrpSpPr>
        <p:grpSpPr>
          <a:xfrm>
            <a:off x="94061" y="1138111"/>
            <a:ext cx="8349723" cy="5794064"/>
            <a:chOff x="2581229" y="1272223"/>
            <a:chExt cx="8349723" cy="5794064"/>
          </a:xfrm>
        </p:grpSpPr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13827320-CBF8-4E50-9CAC-C739E3B79014}"/>
                </a:ext>
              </a:extLst>
            </p:cNvPr>
            <p:cNvSpPr/>
            <p:nvPr/>
          </p:nvSpPr>
          <p:spPr>
            <a:xfrm>
              <a:off x="2719995" y="1591887"/>
              <a:ext cx="4812856" cy="4697250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solidFill>
                <a:srgbClr val="454545"/>
              </a:solidFill>
              <a:prstDash val="solid"/>
            </a:ln>
            <a:effectLst/>
          </p:spPr>
          <p:txBody>
            <a:bodyPr lIns="91434" tIns="45717" rIns="91434" bIns="45717" anchor="ctr"/>
            <a:lstStyle/>
            <a:p>
              <a:pPr marL="0" marR="0" lvl="0" indent="0" algn="ctr" defTabSz="109700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="" xmlns:a16="http://schemas.microsoft.com/office/drawing/2014/main" id="{89B0FE8A-FF5C-4471-A447-00519B027FE1}"/>
                </a:ext>
              </a:extLst>
            </p:cNvPr>
            <p:cNvSpPr/>
            <p:nvPr/>
          </p:nvSpPr>
          <p:spPr>
            <a:xfrm>
              <a:off x="2719994" y="1591887"/>
              <a:ext cx="4812855" cy="2092900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91434" tIns="45717" rIns="91434" bIns="45717" anchor="ctr"/>
            <a:lstStyle/>
            <a:p>
              <a:pPr marL="0" marR="0" lvl="0" indent="0" algn="ctr" defTabSz="109700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="" xmlns:a16="http://schemas.microsoft.com/office/drawing/2014/main" id="{C8135D7B-6718-4040-84C7-491C05B244F4}"/>
                </a:ext>
              </a:extLst>
            </p:cNvPr>
            <p:cNvSpPr/>
            <p:nvPr/>
          </p:nvSpPr>
          <p:spPr>
            <a:xfrm>
              <a:off x="2719993" y="1623293"/>
              <a:ext cx="4812856" cy="2061495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91434" tIns="45717" rIns="91434" bIns="45717" anchor="ctr"/>
            <a:lstStyle/>
            <a:p>
              <a:pPr marL="0" marR="0" lvl="0" indent="0" algn="ctr" defTabSz="109700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9" name="Picture 3" descr="g2a6_(cd11c)sema4d">
              <a:extLst>
                <a:ext uri="{FF2B5EF4-FFF2-40B4-BE49-F238E27FC236}">
                  <a16:creationId xmlns="" xmlns:a16="http://schemas.microsoft.com/office/drawing/2014/main" id="{6BEF9236-144C-456C-AE02-ACD1E1F24A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lum bright="10000" contrast="3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0027" y="3577115"/>
              <a:ext cx="1138478" cy="1636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5" descr="g2a6_cd11c_final">
              <a:extLst>
                <a:ext uri="{FF2B5EF4-FFF2-40B4-BE49-F238E27FC236}">
                  <a16:creationId xmlns="" xmlns:a16="http://schemas.microsoft.com/office/drawing/2014/main" id="{1BC33204-C3A3-450F-84BD-40A1481F8D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6842" y="3577115"/>
              <a:ext cx="1148046" cy="1653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6" descr="g2a6_f480(206)">
              <a:extLst>
                <a:ext uri="{FF2B5EF4-FFF2-40B4-BE49-F238E27FC236}">
                  <a16:creationId xmlns="" xmlns:a16="http://schemas.microsoft.com/office/drawing/2014/main" id="{C9BA9133-A483-4B95-A687-46848577C4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1857" y="3577115"/>
              <a:ext cx="1135745" cy="165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7" descr="g1a5_cd11c">
              <a:extLst>
                <a:ext uri="{FF2B5EF4-FFF2-40B4-BE49-F238E27FC236}">
                  <a16:creationId xmlns="" xmlns:a16="http://schemas.microsoft.com/office/drawing/2014/main" id="{4FD3C092-ADAB-4F00-B13E-BBBFE567DA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4108" y="1680494"/>
              <a:ext cx="1153513" cy="1661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8" descr="g1a5_f480">
              <a:extLst>
                <a:ext uri="{FF2B5EF4-FFF2-40B4-BE49-F238E27FC236}">
                  <a16:creationId xmlns="" xmlns:a16="http://schemas.microsoft.com/office/drawing/2014/main" id="{9BDFE512-23E4-45F9-8DE4-B9D8371877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3657" y="1680494"/>
              <a:ext cx="1152146" cy="1661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10" descr="g1a5_(cd11c)sema4D">
              <a:extLst>
                <a:ext uri="{FF2B5EF4-FFF2-40B4-BE49-F238E27FC236}">
                  <a16:creationId xmlns="" xmlns:a16="http://schemas.microsoft.com/office/drawing/2014/main" id="{659F2DC3-0C09-4168-AD7C-ED58FA1376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lum bright="10000" contrast="3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0027" y="1689466"/>
              <a:ext cx="1148046" cy="1654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TextBox 49">
              <a:extLst>
                <a:ext uri="{FF2B5EF4-FFF2-40B4-BE49-F238E27FC236}">
                  <a16:creationId xmlns="" xmlns:a16="http://schemas.microsoft.com/office/drawing/2014/main" id="{B30BE21E-EAEA-44BB-8568-F100020CFD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2065" y="2223347"/>
              <a:ext cx="1139846" cy="649531"/>
            </a:xfrm>
            <a:prstGeom prst="rect">
              <a:avLst/>
            </a:prstGeom>
            <a:noFill/>
            <a:ln>
              <a:noFill/>
            </a:ln>
          </p:spPr>
          <p:txBody>
            <a:bodyPr lIns="91434" tIns="45717" rIns="91434" bIns="45717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defTabSz="1097001" fontAlgn="auto">
                <a:lnSpc>
                  <a:spcPts val="1999"/>
                </a:lnSpc>
                <a:spcBef>
                  <a:spcPts val="501"/>
                </a:spcBef>
                <a:spcAft>
                  <a:spcPts val="501"/>
                </a:spcAft>
                <a:defRPr/>
              </a:pPr>
              <a:r>
                <a:rPr lang="en-US" altLang="en-US" b="1" dirty="0">
                  <a:solidFill>
                    <a:prstClr val="white"/>
                  </a:solidFill>
                  <a:latin typeface="Calibri"/>
                  <a:cs typeface="Arial" charset="0"/>
                </a:rPr>
                <a:t>Control IgG</a:t>
              </a:r>
              <a:endParaRPr lang="en-US" altLang="en-US" sz="3200" dirty="0">
                <a:solidFill>
                  <a:prstClr val="white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48" name="TextBox 50">
              <a:extLst>
                <a:ext uri="{FF2B5EF4-FFF2-40B4-BE49-F238E27FC236}">
                  <a16:creationId xmlns="" xmlns:a16="http://schemas.microsoft.com/office/drawing/2014/main" id="{351174F0-1FCB-4EE0-AE4A-1389827627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1229" y="4085197"/>
              <a:ext cx="1276518" cy="608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4" tIns="45717" rIns="91434" bIns="45717">
              <a:spAutoFit/>
            </a:bodyPr>
            <a:lstStyle>
              <a:lvl1pPr>
                <a:lnSpc>
                  <a:spcPct val="85000"/>
                </a:lnSpc>
                <a:spcBef>
                  <a:spcPts val="700"/>
                </a:spcBef>
                <a:spcAft>
                  <a:spcPts val="600"/>
                </a:spcAft>
                <a:buClr>
                  <a:schemeClr val="tx1"/>
                </a:buClr>
                <a:buSzPct val="100000"/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5000"/>
                </a:lnSpc>
                <a:spcBef>
                  <a:spcPts val="700"/>
                </a:spcBef>
                <a:spcAft>
                  <a:spcPts val="600"/>
                </a:spcAft>
                <a:buClr>
                  <a:schemeClr val="tx1"/>
                </a:buClr>
                <a:buSzPct val="100000"/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5000"/>
                </a:lnSpc>
                <a:spcBef>
                  <a:spcPts val="700"/>
                </a:spcBef>
                <a:buClr>
                  <a:schemeClr val="tx1"/>
                </a:buClr>
                <a:buSzPct val="100000"/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5000"/>
                </a:lnSpc>
                <a:spcBef>
                  <a:spcPts val="700"/>
                </a:spcBef>
                <a:buClr>
                  <a:schemeClr val="tx1"/>
                </a:buClr>
                <a:buSzPct val="100000"/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5000"/>
                </a:lnSpc>
                <a:spcBef>
                  <a:spcPts val="700"/>
                </a:spcBef>
                <a:buClr>
                  <a:schemeClr val="tx1"/>
                </a:buClr>
                <a:buSzPct val="100000"/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algn="ctr" defTabSz="1097001" fontAlgn="auto">
                <a:lnSpc>
                  <a:spcPts val="1999"/>
                </a:lnSpc>
                <a:spcBef>
                  <a:spcPts val="501"/>
                </a:spcBef>
                <a:spcAft>
                  <a:spcPts val="501"/>
                </a:spcAft>
                <a:buClrTx/>
                <a:buSzTx/>
                <a:buFont typeface="Arial" charset="0"/>
                <a:buNone/>
                <a:defRPr/>
              </a:pPr>
              <a:r>
                <a:rPr lang="en-US" altLang="en-US" sz="1800" b="1" dirty="0">
                  <a:solidFill>
                    <a:prstClr val="white"/>
                  </a:solidFill>
                  <a:latin typeface="Calibri"/>
                  <a:cs typeface="Arial" charset="0"/>
                </a:rPr>
                <a:t>αSema4D Mab67</a:t>
              </a:r>
              <a:endParaRPr lang="en-US" altLang="en-US" sz="3200" dirty="0">
                <a:solidFill>
                  <a:prstClr val="white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49" name="TextBox 66">
              <a:extLst>
                <a:ext uri="{FF2B5EF4-FFF2-40B4-BE49-F238E27FC236}">
                  <a16:creationId xmlns="" xmlns:a16="http://schemas.microsoft.com/office/drawing/2014/main" id="{18049573-6379-4560-9C2C-6CE1228381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7518167" flipH="1" flipV="1">
              <a:off x="3909238" y="1662767"/>
              <a:ext cx="296102" cy="461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4" tIns="45717" rIns="91434" bIns="45717">
              <a:spAutoFit/>
            </a:bodyPr>
            <a:lstStyle>
              <a:lvl1pPr>
                <a:lnSpc>
                  <a:spcPct val="85000"/>
                </a:lnSpc>
                <a:spcBef>
                  <a:spcPts val="838"/>
                </a:spcBef>
                <a:spcAft>
                  <a:spcPts val="725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3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85000"/>
                </a:lnSpc>
                <a:spcBef>
                  <a:spcPts val="838"/>
                </a:spcBef>
                <a:spcAft>
                  <a:spcPts val="725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85000"/>
                </a:lnSpc>
                <a:spcBef>
                  <a:spcPts val="838"/>
                </a:spcBef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85000"/>
                </a:lnSpc>
                <a:spcBef>
                  <a:spcPts val="838"/>
                </a:spcBef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85000"/>
                </a:lnSpc>
                <a:spcBef>
                  <a:spcPts val="838"/>
                </a:spcBef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1096963" eaLnBrk="0" fontAlgn="base" hangingPunct="0">
                <a:lnSpc>
                  <a:spcPct val="85000"/>
                </a:lnSpc>
                <a:spcBef>
                  <a:spcPts val="838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1096963" eaLnBrk="0" fontAlgn="base" hangingPunct="0">
                <a:lnSpc>
                  <a:spcPct val="85000"/>
                </a:lnSpc>
                <a:spcBef>
                  <a:spcPts val="838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1096963" eaLnBrk="0" fontAlgn="base" hangingPunct="0">
                <a:lnSpc>
                  <a:spcPct val="85000"/>
                </a:lnSpc>
                <a:spcBef>
                  <a:spcPts val="838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1096963" eaLnBrk="0" fontAlgn="base" hangingPunct="0">
                <a:lnSpc>
                  <a:spcPct val="85000"/>
                </a:lnSpc>
                <a:spcBef>
                  <a:spcPts val="838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1096963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 typeface="Arial" panose="020B0604020202020204" pitchFamily="34" charset="0"/>
                <a:buNone/>
              </a:pPr>
              <a:r>
                <a:rPr lang="en-US" altLang="en-US" sz="2400" dirty="0">
                  <a:solidFill>
                    <a:srgbClr val="000000"/>
                  </a:solidFill>
                  <a:latin typeface="Helvetica" panose="020B0604020202020204" pitchFamily="34" charset="0"/>
                  <a:cs typeface="Arial" panose="020B0604020202020204" pitchFamily="34" charset="0"/>
                </a:rPr>
                <a:t>[</a:t>
              </a:r>
              <a:endParaRPr lang="en-US" altLang="en-US" sz="1100" dirty="0">
                <a:solidFill>
                  <a:srgbClr val="45454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="" xmlns:a16="http://schemas.microsoft.com/office/drawing/2014/main" id="{5537DCA1-2E75-483D-A88E-2D8B79F7383D}"/>
                </a:ext>
              </a:extLst>
            </p:cNvPr>
            <p:cNvCxnSpPr/>
            <p:nvPr/>
          </p:nvCxnSpPr>
          <p:spPr>
            <a:xfrm>
              <a:off x="5371391" y="6065939"/>
              <a:ext cx="405917" cy="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  <a:headEnd type="none" w="med" len="med"/>
              <a:tailEnd type="triangle" w="lg" len="lg"/>
            </a:ln>
            <a:effectLst/>
          </p:spPr>
        </p:cxnSp>
        <p:sp>
          <p:nvSpPr>
            <p:cNvPr id="51" name="TextBox 49">
              <a:extLst>
                <a:ext uri="{FF2B5EF4-FFF2-40B4-BE49-F238E27FC236}">
                  <a16:creationId xmlns="" xmlns:a16="http://schemas.microsoft.com/office/drawing/2014/main" id="{24822D23-9D82-4D63-9753-D840A4A20F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9371" y="5255024"/>
              <a:ext cx="1235517" cy="6463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34" tIns="45717" rIns="91434" bIns="45717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defTabSz="1097001" fontAlgn="auto">
                <a:spcBef>
                  <a:spcPts val="501"/>
                </a:spcBef>
                <a:spcAft>
                  <a:spcPts val="501"/>
                </a:spcAft>
                <a:defRPr/>
              </a:pPr>
              <a:r>
                <a:rPr lang="en-US" altLang="en-US" sz="1200" b="1" dirty="0">
                  <a:solidFill>
                    <a:prstClr val="white"/>
                  </a:solidFill>
                  <a:latin typeface="Calibri"/>
                  <a:cs typeface="Arial" charset="0"/>
                </a:rPr>
                <a:t>Inflammatory DC’s migrate into tumor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="" xmlns:a16="http://schemas.microsoft.com/office/drawing/2014/main" id="{47497C79-EA66-4730-8E41-806519849787}"/>
                </a:ext>
              </a:extLst>
            </p:cNvPr>
            <p:cNvCxnSpPr/>
            <p:nvPr/>
          </p:nvCxnSpPr>
          <p:spPr>
            <a:xfrm flipV="1">
              <a:off x="6750413" y="5899942"/>
              <a:ext cx="0" cy="278156"/>
            </a:xfrm>
            <a:prstGeom prst="straightConnector1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  <a:headEnd type="none" w="med" len="med"/>
              <a:tailEnd type="triangle" w="lg" len="lg"/>
            </a:ln>
            <a:effectLst/>
          </p:spPr>
        </p:cxnSp>
        <p:sp>
          <p:nvSpPr>
            <p:cNvPr id="53" name="TextBox 49">
              <a:extLst>
                <a:ext uri="{FF2B5EF4-FFF2-40B4-BE49-F238E27FC236}">
                  <a16:creationId xmlns="" xmlns:a16="http://schemas.microsoft.com/office/drawing/2014/main" id="{73924904-C4B8-4DF7-9D53-53B236031F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95185" y="5255024"/>
              <a:ext cx="1222712" cy="6463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34" tIns="45717" rIns="91434" bIns="45717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defTabSz="1097001" fontAlgn="auto">
                <a:spcBef>
                  <a:spcPts val="501"/>
                </a:spcBef>
                <a:spcAft>
                  <a:spcPts val="501"/>
                </a:spcAft>
                <a:defRPr/>
              </a:pPr>
              <a:r>
                <a:rPr lang="en-US" altLang="en-US" sz="1200" b="1" dirty="0">
                  <a:solidFill>
                    <a:prstClr val="white"/>
                  </a:solidFill>
                  <a:latin typeface="Calibri"/>
                  <a:cs typeface="Arial" charset="0"/>
                </a:rPr>
                <a:t>Increase in Pro-inflammatory APC</a:t>
              </a:r>
            </a:p>
          </p:txBody>
        </p:sp>
        <p:sp>
          <p:nvSpPr>
            <p:cNvPr id="55" name="TextBox 49">
              <a:extLst>
                <a:ext uri="{FF2B5EF4-FFF2-40B4-BE49-F238E27FC236}">
                  <a16:creationId xmlns="" xmlns:a16="http://schemas.microsoft.com/office/drawing/2014/main" id="{56CC796D-E8FF-4C58-813B-EB52B7426B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2055" y="5255024"/>
              <a:ext cx="1109778" cy="646325"/>
            </a:xfrm>
            <a:prstGeom prst="rect">
              <a:avLst/>
            </a:prstGeom>
            <a:noFill/>
            <a:ln>
              <a:noFill/>
            </a:ln>
          </p:spPr>
          <p:txBody>
            <a:bodyPr lIns="91434" tIns="45717" rIns="91434" bIns="45717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defTabSz="1097001" fontAlgn="auto">
                <a:spcBef>
                  <a:spcPts val="501"/>
                </a:spcBef>
                <a:spcAft>
                  <a:spcPts val="501"/>
                </a:spcAft>
                <a:defRPr/>
              </a:pPr>
              <a:r>
                <a:rPr lang="en-US" altLang="en-US" sz="1200" b="1" dirty="0">
                  <a:solidFill>
                    <a:prstClr val="white"/>
                  </a:solidFill>
                  <a:latin typeface="Calibri"/>
                  <a:cs typeface="Arial" charset="0"/>
                </a:rPr>
                <a:t>The Sema4D gradient is neutralized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139A9D4A-32D9-41F0-A129-8C4B9C6D63D2}"/>
                </a:ext>
              </a:extLst>
            </p:cNvPr>
            <p:cNvSpPr txBox="1"/>
            <p:nvPr/>
          </p:nvSpPr>
          <p:spPr>
            <a:xfrm>
              <a:off x="3925287" y="3322474"/>
              <a:ext cx="917874" cy="3298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45717" tIns="45717" rIns="45717" bIns="45717">
              <a:spAutoFit/>
            </a:bodyPr>
            <a:lstStyle/>
            <a:p>
              <a:pPr defTabSz="1097001" fontAlgn="auto">
                <a:lnSpc>
                  <a:spcPct val="85000"/>
                </a:lnSpc>
                <a:spcBef>
                  <a:spcPts val="701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CC9900"/>
                  </a:solidFill>
                  <a:latin typeface="Calibri"/>
                  <a:ea typeface="ＭＳ Ｐゴシック" panose="020B0600070205080204" pitchFamily="34" charset="-128"/>
                </a:rPr>
                <a:t>SEMA4D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="" xmlns:a16="http://schemas.microsoft.com/office/drawing/2014/main" id="{D5FC789C-6E5B-4375-87C3-AEC4B61DD413}"/>
                </a:ext>
              </a:extLst>
            </p:cNvPr>
            <p:cNvSpPr txBox="1"/>
            <p:nvPr/>
          </p:nvSpPr>
          <p:spPr>
            <a:xfrm>
              <a:off x="5317976" y="3322474"/>
              <a:ext cx="690248" cy="3298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45717" tIns="45717" rIns="45717" bIns="45717">
              <a:spAutoFit/>
            </a:bodyPr>
            <a:lstStyle/>
            <a:p>
              <a:pPr defTabSz="1097001" fontAlgn="auto">
                <a:lnSpc>
                  <a:spcPct val="85000"/>
                </a:lnSpc>
                <a:spcBef>
                  <a:spcPts val="701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FF0000"/>
                  </a:solidFill>
                  <a:latin typeface="Calibri"/>
                  <a:ea typeface="ＭＳ Ｐゴシック" panose="020B0600070205080204" pitchFamily="34" charset="-128"/>
                </a:rPr>
                <a:t>CD11c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="" xmlns:a16="http://schemas.microsoft.com/office/drawing/2014/main" id="{83557515-77D5-4D94-A02F-CA22548D835B}"/>
                </a:ext>
              </a:extLst>
            </p:cNvPr>
            <p:cNvSpPr txBox="1"/>
            <p:nvPr/>
          </p:nvSpPr>
          <p:spPr>
            <a:xfrm>
              <a:off x="6523425" y="3322474"/>
              <a:ext cx="648569" cy="3298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45717" tIns="45717" rIns="45717" bIns="45717">
              <a:spAutoFit/>
            </a:bodyPr>
            <a:lstStyle/>
            <a:p>
              <a:pPr defTabSz="1097001" fontAlgn="auto">
                <a:lnSpc>
                  <a:spcPct val="85000"/>
                </a:lnSpc>
                <a:spcBef>
                  <a:spcPts val="701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B050"/>
                  </a:solidFill>
                  <a:latin typeface="Calibri"/>
                  <a:ea typeface="ＭＳ Ｐゴシック" panose="020B0600070205080204" pitchFamily="34" charset="-128"/>
                </a:rPr>
                <a:t>F4/80</a:t>
              </a:r>
            </a:p>
          </p:txBody>
        </p:sp>
        <p:sp>
          <p:nvSpPr>
            <p:cNvPr id="60" name="TextBox 64">
              <a:extLst>
                <a:ext uri="{FF2B5EF4-FFF2-40B4-BE49-F238E27FC236}">
                  <a16:creationId xmlns="" xmlns:a16="http://schemas.microsoft.com/office/drawing/2014/main" id="{6238735D-CE8D-40B1-9A85-7DDC509C9E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0027" y="1272223"/>
              <a:ext cx="5000833" cy="301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7" tIns="45717" rIns="45717" bIns="45717">
              <a:spAutoFit/>
            </a:bodyPr>
            <a:lstStyle>
              <a:lvl1pPr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0969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1096963" eaLnBrk="1" fontAlgn="auto" latinLnBrk="0" hangingPunct="1">
                <a:lnSpc>
                  <a:spcPct val="85000"/>
                </a:lnSpc>
                <a:spcBef>
                  <a:spcPts val="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454545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Preclinical Model - Colon26  </a:t>
              </a:r>
            </a:p>
          </p:txBody>
        </p:sp>
        <p:sp>
          <p:nvSpPr>
            <p:cNvPr id="61" name="Multiply 65">
              <a:extLst>
                <a:ext uri="{FF2B5EF4-FFF2-40B4-BE49-F238E27FC236}">
                  <a16:creationId xmlns="" xmlns:a16="http://schemas.microsoft.com/office/drawing/2014/main" id="{0D2162B0-EB29-425F-937B-F11991655B02}"/>
                </a:ext>
              </a:extLst>
            </p:cNvPr>
            <p:cNvSpPr/>
            <p:nvPr/>
          </p:nvSpPr>
          <p:spPr>
            <a:xfrm>
              <a:off x="3977335" y="5922374"/>
              <a:ext cx="435985" cy="244508"/>
            </a:xfrm>
            <a:prstGeom prst="mathMultiply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lIns="91434" tIns="45717" rIns="91434" bIns="45717" anchor="ctr"/>
            <a:lstStyle/>
            <a:p>
              <a:pPr marL="0" marR="0" lvl="0" indent="0" algn="ctr" defTabSz="109700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Rectangle 68">
              <a:extLst>
                <a:ext uri="{FF2B5EF4-FFF2-40B4-BE49-F238E27FC236}">
                  <a16:creationId xmlns="" xmlns:a16="http://schemas.microsoft.com/office/drawing/2014/main" id="{899972A6-FE75-4D79-AA35-D4279854C7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9752" y="6464716"/>
              <a:ext cx="5881200" cy="601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57146" tIns="28573" rIns="57146" bIns="28573">
              <a:spAutoFit/>
            </a:bodyPr>
            <a:lstStyle>
              <a:lvl1pPr>
                <a:lnSpc>
                  <a:spcPct val="85000"/>
                </a:lnSpc>
                <a:spcBef>
                  <a:spcPts val="700"/>
                </a:spcBef>
                <a:spcAft>
                  <a:spcPts val="6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85000"/>
                </a:lnSpc>
                <a:spcBef>
                  <a:spcPts val="700"/>
                </a:spcBef>
                <a:spcAft>
                  <a:spcPts val="6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85000"/>
                </a:lnSpc>
                <a:spcBef>
                  <a:spcPts val="700"/>
                </a:spcBef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85000"/>
                </a:lnSpc>
                <a:spcBef>
                  <a:spcPts val="700"/>
                </a:spcBef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85000"/>
                </a:lnSpc>
                <a:spcBef>
                  <a:spcPts val="700"/>
                </a:spcBef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167" dirty="0">
                  <a:solidFill>
                    <a:schemeClr val="accent6"/>
                  </a:solidFill>
                  <a:latin typeface="Helvetica" panose="020B0604020202020204" pitchFamily="34" charset="0"/>
                  <a:ea typeface="Helvetica" charset="0"/>
                  <a:cs typeface="Helvetica" panose="020B0604020202020204" pitchFamily="34" charset="0"/>
                </a:rPr>
                <a:t>Evans EE et al.   Cancer Immunol Research 2015;3(6): 689-701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sz="1100" dirty="0">
                  <a:solidFill>
                    <a:schemeClr val="accent6"/>
                  </a:solidFill>
                  <a:latin typeface="Calibri"/>
                  <a:cs typeface="Times New Roman" pitchFamily="18" charset="0"/>
                  <a:hlinkClick r:id="rId17"/>
                </a:rPr>
                <a:t>http://www.ncbi.nlm.nih.gov/pubmed/25614511</a:t>
              </a:r>
              <a:endParaRPr lang="en-US" sz="1100" dirty="0">
                <a:solidFill>
                  <a:schemeClr val="accent6"/>
                </a:solidFill>
                <a:latin typeface="Calibri"/>
                <a:cs typeface="Times New Roman" pitchFamily="18" charset="0"/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167" dirty="0">
                <a:solidFill>
                  <a:schemeClr val="accent6"/>
                </a:solidFill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19C3E7C2-BF43-4D36-B889-BF0911FFCFFF}"/>
                </a:ext>
              </a:extLst>
            </p:cNvPr>
            <p:cNvSpPr/>
            <p:nvPr/>
          </p:nvSpPr>
          <p:spPr>
            <a:xfrm>
              <a:off x="7520636" y="1585714"/>
              <a:ext cx="2652021" cy="4697250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195" tIns="38098" rIns="76195" bIns="38098" rtlCol="0" anchor="ctr"/>
            <a:lstStyle/>
            <a:p>
              <a:pPr algn="ctr"/>
              <a:endParaRPr lang="en-US" sz="210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="" xmlns:a16="http://schemas.microsoft.com/office/drawing/2014/main" id="{796F3EC0-7E01-4C40-8059-EDE880D9D885}"/>
                </a:ext>
              </a:extLst>
            </p:cNvPr>
            <p:cNvSpPr txBox="1"/>
            <p:nvPr/>
          </p:nvSpPr>
          <p:spPr>
            <a:xfrm>
              <a:off x="7493014" y="3409781"/>
              <a:ext cx="2850398" cy="312389"/>
            </a:xfrm>
            <a:prstGeom prst="rect">
              <a:avLst/>
            </a:prstGeom>
            <a:noFill/>
            <a:effectLst/>
          </p:spPr>
          <p:txBody>
            <a:bodyPr wrap="square" lIns="38098" tIns="38098" rIns="38098" bIns="38098" rtlCol="0">
              <a:spAutoFit/>
            </a:bodyPr>
            <a:lstStyle/>
            <a:p>
              <a:pPr algn="ctr">
                <a:lnSpc>
                  <a:spcPct val="85000"/>
                </a:lnSpc>
                <a:spcBef>
                  <a:spcPts val="584"/>
                </a:spcBef>
              </a:pPr>
              <a:r>
                <a:rPr lang="en-US" b="1" dirty="0">
                  <a:solidFill>
                    <a:srgbClr val="FF0000"/>
                  </a:solidFill>
                  <a:latin typeface="+mn-lt"/>
                  <a:cs typeface="Helvetica" panose="020B0604020202020204" pitchFamily="34" charset="0"/>
                </a:rPr>
                <a:t>CD8+ CTL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6C2484A6-A8F5-4649-8CFB-1814A35AAF92}"/>
                </a:ext>
              </a:extLst>
            </p:cNvPr>
            <p:cNvGrpSpPr/>
            <p:nvPr/>
          </p:nvGrpSpPr>
          <p:grpSpPr>
            <a:xfrm>
              <a:off x="7433081" y="1643030"/>
              <a:ext cx="2636905" cy="3824333"/>
              <a:chOff x="8992309" y="1459219"/>
              <a:chExt cx="2850398" cy="5199819"/>
            </a:xfrm>
          </p:grpSpPr>
          <p:pic>
            <p:nvPicPr>
              <p:cNvPr id="40" name="Picture 2" descr="\\VACC-SERVER\Vacc Share\VX15\jpgs for figures\onc\IHC images\CD8_CTRL_g1a9_2.jpg">
                <a:extLst>
                  <a:ext uri="{FF2B5EF4-FFF2-40B4-BE49-F238E27FC236}">
                    <a16:creationId xmlns="" xmlns:a16="http://schemas.microsoft.com/office/drawing/2014/main" id="{218618A5-C34A-4085-8CC5-B50A95EAC6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92310" y="1459219"/>
                <a:ext cx="2850395" cy="2455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3" descr="\\VACC-SERVER\Vacc Share\VX15\jpgs for figures\onc\IHC images\CD8_67_g2a8_2.jpg">
                <a:extLst>
                  <a:ext uri="{FF2B5EF4-FFF2-40B4-BE49-F238E27FC236}">
                    <a16:creationId xmlns="" xmlns:a16="http://schemas.microsoft.com/office/drawing/2014/main" id="{611C366E-21D4-42D4-A47E-DAE550DC52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92309" y="4203675"/>
                <a:ext cx="2850398" cy="2455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4" name="Freeform 36">
                <a:extLst>
                  <a:ext uri="{FF2B5EF4-FFF2-40B4-BE49-F238E27FC236}">
                    <a16:creationId xmlns="" xmlns:a16="http://schemas.microsoft.com/office/drawing/2014/main" id="{D07EC95D-4AE3-464B-A114-58638953F682}"/>
                  </a:ext>
                </a:extLst>
              </p:cNvPr>
              <p:cNvSpPr/>
              <p:nvPr/>
            </p:nvSpPr>
            <p:spPr>
              <a:xfrm>
                <a:off x="9484657" y="1507143"/>
                <a:ext cx="162447" cy="2426075"/>
              </a:xfrm>
              <a:custGeom>
                <a:avLst/>
                <a:gdLst>
                  <a:gd name="connsiteX0" fmla="*/ 105295 w 174215"/>
                  <a:gd name="connsiteY0" fmla="*/ 0 h 2233352"/>
                  <a:gd name="connsiteX1" fmla="*/ 88669 w 174215"/>
                  <a:gd name="connsiteY1" fmla="*/ 27709 h 2233352"/>
                  <a:gd name="connsiteX2" fmla="*/ 83128 w 174215"/>
                  <a:gd name="connsiteY2" fmla="*/ 49876 h 2233352"/>
                  <a:gd name="connsiteX3" fmla="*/ 66502 w 174215"/>
                  <a:gd name="connsiteY3" fmla="*/ 105294 h 2233352"/>
                  <a:gd name="connsiteX4" fmla="*/ 60960 w 174215"/>
                  <a:gd name="connsiteY4" fmla="*/ 144087 h 2233352"/>
                  <a:gd name="connsiteX5" fmla="*/ 49877 w 174215"/>
                  <a:gd name="connsiteY5" fmla="*/ 160712 h 2233352"/>
                  <a:gd name="connsiteX6" fmla="*/ 44335 w 174215"/>
                  <a:gd name="connsiteY6" fmla="*/ 177338 h 2233352"/>
                  <a:gd name="connsiteX7" fmla="*/ 49877 w 174215"/>
                  <a:gd name="connsiteY7" fmla="*/ 243840 h 2233352"/>
                  <a:gd name="connsiteX8" fmla="*/ 55418 w 174215"/>
                  <a:gd name="connsiteY8" fmla="*/ 260465 h 2233352"/>
                  <a:gd name="connsiteX9" fmla="*/ 60960 w 174215"/>
                  <a:gd name="connsiteY9" fmla="*/ 282632 h 2233352"/>
                  <a:gd name="connsiteX10" fmla="*/ 55418 w 174215"/>
                  <a:gd name="connsiteY10" fmla="*/ 343592 h 2233352"/>
                  <a:gd name="connsiteX11" fmla="*/ 55418 w 174215"/>
                  <a:gd name="connsiteY11" fmla="*/ 576349 h 2233352"/>
                  <a:gd name="connsiteX12" fmla="*/ 49877 w 174215"/>
                  <a:gd name="connsiteY12" fmla="*/ 592974 h 2233352"/>
                  <a:gd name="connsiteX13" fmla="*/ 55418 w 174215"/>
                  <a:gd name="connsiteY13" fmla="*/ 698269 h 2233352"/>
                  <a:gd name="connsiteX14" fmla="*/ 60960 w 174215"/>
                  <a:gd name="connsiteY14" fmla="*/ 714894 h 2233352"/>
                  <a:gd name="connsiteX15" fmla="*/ 66502 w 174215"/>
                  <a:gd name="connsiteY15" fmla="*/ 764770 h 2233352"/>
                  <a:gd name="connsiteX16" fmla="*/ 49877 w 174215"/>
                  <a:gd name="connsiteY16" fmla="*/ 803563 h 2233352"/>
                  <a:gd name="connsiteX17" fmla="*/ 33251 w 174215"/>
                  <a:gd name="connsiteY17" fmla="*/ 836814 h 2233352"/>
                  <a:gd name="connsiteX18" fmla="*/ 11084 w 174215"/>
                  <a:gd name="connsiteY18" fmla="*/ 886690 h 2233352"/>
                  <a:gd name="connsiteX19" fmla="*/ 5542 w 174215"/>
                  <a:gd name="connsiteY19" fmla="*/ 942109 h 2233352"/>
                  <a:gd name="connsiteX20" fmla="*/ 0 w 174215"/>
                  <a:gd name="connsiteY20" fmla="*/ 958734 h 2233352"/>
                  <a:gd name="connsiteX21" fmla="*/ 5542 w 174215"/>
                  <a:gd name="connsiteY21" fmla="*/ 991985 h 2233352"/>
                  <a:gd name="connsiteX22" fmla="*/ 11084 w 174215"/>
                  <a:gd name="connsiteY22" fmla="*/ 1097280 h 2233352"/>
                  <a:gd name="connsiteX23" fmla="*/ 5542 w 174215"/>
                  <a:gd name="connsiteY23" fmla="*/ 1136072 h 2233352"/>
                  <a:gd name="connsiteX24" fmla="*/ 11084 w 174215"/>
                  <a:gd name="connsiteY24" fmla="*/ 1230283 h 2233352"/>
                  <a:gd name="connsiteX25" fmla="*/ 22168 w 174215"/>
                  <a:gd name="connsiteY25" fmla="*/ 1313410 h 2233352"/>
                  <a:gd name="connsiteX26" fmla="*/ 27709 w 174215"/>
                  <a:gd name="connsiteY26" fmla="*/ 1363287 h 2233352"/>
                  <a:gd name="connsiteX27" fmla="*/ 38793 w 174215"/>
                  <a:gd name="connsiteY27" fmla="*/ 1402080 h 2233352"/>
                  <a:gd name="connsiteX28" fmla="*/ 49877 w 174215"/>
                  <a:gd name="connsiteY28" fmla="*/ 1518458 h 2233352"/>
                  <a:gd name="connsiteX29" fmla="*/ 55418 w 174215"/>
                  <a:gd name="connsiteY29" fmla="*/ 1535083 h 2233352"/>
                  <a:gd name="connsiteX30" fmla="*/ 49877 w 174215"/>
                  <a:gd name="connsiteY30" fmla="*/ 1568334 h 2233352"/>
                  <a:gd name="connsiteX31" fmla="*/ 44335 w 174215"/>
                  <a:gd name="connsiteY31" fmla="*/ 1584960 h 2233352"/>
                  <a:gd name="connsiteX32" fmla="*/ 38793 w 174215"/>
                  <a:gd name="connsiteY32" fmla="*/ 1607127 h 2233352"/>
                  <a:gd name="connsiteX33" fmla="*/ 27709 w 174215"/>
                  <a:gd name="connsiteY33" fmla="*/ 1640378 h 2233352"/>
                  <a:gd name="connsiteX34" fmla="*/ 38793 w 174215"/>
                  <a:gd name="connsiteY34" fmla="*/ 1695796 h 2233352"/>
                  <a:gd name="connsiteX35" fmla="*/ 49877 w 174215"/>
                  <a:gd name="connsiteY35" fmla="*/ 1729047 h 2233352"/>
                  <a:gd name="connsiteX36" fmla="*/ 55418 w 174215"/>
                  <a:gd name="connsiteY36" fmla="*/ 1745672 h 2233352"/>
                  <a:gd name="connsiteX37" fmla="*/ 60960 w 174215"/>
                  <a:gd name="connsiteY37" fmla="*/ 1773381 h 2233352"/>
                  <a:gd name="connsiteX38" fmla="*/ 72044 w 174215"/>
                  <a:gd name="connsiteY38" fmla="*/ 1790007 h 2233352"/>
                  <a:gd name="connsiteX39" fmla="*/ 77586 w 174215"/>
                  <a:gd name="connsiteY39" fmla="*/ 1806632 h 2233352"/>
                  <a:gd name="connsiteX40" fmla="*/ 83128 w 174215"/>
                  <a:gd name="connsiteY40" fmla="*/ 1839883 h 2233352"/>
                  <a:gd name="connsiteX41" fmla="*/ 88669 w 174215"/>
                  <a:gd name="connsiteY41" fmla="*/ 1856509 h 2233352"/>
                  <a:gd name="connsiteX42" fmla="*/ 94211 w 174215"/>
                  <a:gd name="connsiteY42" fmla="*/ 2006138 h 2233352"/>
                  <a:gd name="connsiteX43" fmla="*/ 105295 w 174215"/>
                  <a:gd name="connsiteY43" fmla="*/ 2039389 h 2233352"/>
                  <a:gd name="connsiteX44" fmla="*/ 127462 w 174215"/>
                  <a:gd name="connsiteY44" fmla="*/ 2072640 h 2233352"/>
                  <a:gd name="connsiteX45" fmla="*/ 138546 w 174215"/>
                  <a:gd name="connsiteY45" fmla="*/ 2089265 h 2233352"/>
                  <a:gd name="connsiteX46" fmla="*/ 144088 w 174215"/>
                  <a:gd name="connsiteY46" fmla="*/ 2105890 h 2233352"/>
                  <a:gd name="connsiteX47" fmla="*/ 166255 w 174215"/>
                  <a:gd name="connsiteY47" fmla="*/ 2139141 h 2233352"/>
                  <a:gd name="connsiteX48" fmla="*/ 171797 w 174215"/>
                  <a:gd name="connsiteY48" fmla="*/ 2233352 h 2233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4215" h="2233352">
                    <a:moveTo>
                      <a:pt x="105295" y="0"/>
                    </a:moveTo>
                    <a:cubicBezTo>
                      <a:pt x="99753" y="9236"/>
                      <a:pt x="93044" y="17866"/>
                      <a:pt x="88669" y="27709"/>
                    </a:cubicBezTo>
                    <a:cubicBezTo>
                      <a:pt x="85576" y="34669"/>
                      <a:pt x="85316" y="42581"/>
                      <a:pt x="83128" y="49876"/>
                    </a:cubicBezTo>
                    <a:cubicBezTo>
                      <a:pt x="76454" y="72123"/>
                      <a:pt x="70433" y="83677"/>
                      <a:pt x="66502" y="105294"/>
                    </a:cubicBezTo>
                    <a:cubicBezTo>
                      <a:pt x="64165" y="118146"/>
                      <a:pt x="64713" y="131576"/>
                      <a:pt x="60960" y="144087"/>
                    </a:cubicBezTo>
                    <a:cubicBezTo>
                      <a:pt x="59046" y="150466"/>
                      <a:pt x="52855" y="154755"/>
                      <a:pt x="49877" y="160712"/>
                    </a:cubicBezTo>
                    <a:cubicBezTo>
                      <a:pt x="47265" y="165937"/>
                      <a:pt x="46182" y="171796"/>
                      <a:pt x="44335" y="177338"/>
                    </a:cubicBezTo>
                    <a:cubicBezTo>
                      <a:pt x="46182" y="199505"/>
                      <a:pt x="46937" y="221791"/>
                      <a:pt x="49877" y="243840"/>
                    </a:cubicBezTo>
                    <a:cubicBezTo>
                      <a:pt x="50649" y="249630"/>
                      <a:pt x="53813" y="254848"/>
                      <a:pt x="55418" y="260465"/>
                    </a:cubicBezTo>
                    <a:cubicBezTo>
                      <a:pt x="57510" y="267788"/>
                      <a:pt x="59113" y="275243"/>
                      <a:pt x="60960" y="282632"/>
                    </a:cubicBezTo>
                    <a:cubicBezTo>
                      <a:pt x="59113" y="302952"/>
                      <a:pt x="55418" y="323188"/>
                      <a:pt x="55418" y="343592"/>
                    </a:cubicBezTo>
                    <a:cubicBezTo>
                      <a:pt x="55418" y="527361"/>
                      <a:pt x="70969" y="381952"/>
                      <a:pt x="55418" y="576349"/>
                    </a:cubicBezTo>
                    <a:cubicBezTo>
                      <a:pt x="54952" y="582172"/>
                      <a:pt x="51724" y="587432"/>
                      <a:pt x="49877" y="592974"/>
                    </a:cubicBezTo>
                    <a:cubicBezTo>
                      <a:pt x="51724" y="628072"/>
                      <a:pt x="52236" y="663266"/>
                      <a:pt x="55418" y="698269"/>
                    </a:cubicBezTo>
                    <a:cubicBezTo>
                      <a:pt x="55947" y="704086"/>
                      <a:pt x="60000" y="709132"/>
                      <a:pt x="60960" y="714894"/>
                    </a:cubicBezTo>
                    <a:cubicBezTo>
                      <a:pt x="63710" y="731394"/>
                      <a:pt x="64655" y="748145"/>
                      <a:pt x="66502" y="764770"/>
                    </a:cubicBezTo>
                    <a:cubicBezTo>
                      <a:pt x="54968" y="810907"/>
                      <a:pt x="69012" y="765292"/>
                      <a:pt x="49877" y="803563"/>
                    </a:cubicBezTo>
                    <a:cubicBezTo>
                      <a:pt x="26938" y="849443"/>
                      <a:pt x="65009" y="789180"/>
                      <a:pt x="33251" y="836814"/>
                    </a:cubicBezTo>
                    <a:cubicBezTo>
                      <a:pt x="20062" y="876384"/>
                      <a:pt x="28649" y="860344"/>
                      <a:pt x="11084" y="886690"/>
                    </a:cubicBezTo>
                    <a:cubicBezTo>
                      <a:pt x="9237" y="905163"/>
                      <a:pt x="8365" y="923760"/>
                      <a:pt x="5542" y="942109"/>
                    </a:cubicBezTo>
                    <a:cubicBezTo>
                      <a:pt x="4654" y="947883"/>
                      <a:pt x="0" y="952893"/>
                      <a:pt x="0" y="958734"/>
                    </a:cubicBezTo>
                    <a:cubicBezTo>
                      <a:pt x="0" y="969971"/>
                      <a:pt x="3695" y="980901"/>
                      <a:pt x="5542" y="991985"/>
                    </a:cubicBezTo>
                    <a:cubicBezTo>
                      <a:pt x="7389" y="1027083"/>
                      <a:pt x="11084" y="1062133"/>
                      <a:pt x="11084" y="1097280"/>
                    </a:cubicBezTo>
                    <a:cubicBezTo>
                      <a:pt x="11084" y="1110342"/>
                      <a:pt x="5542" y="1123010"/>
                      <a:pt x="5542" y="1136072"/>
                    </a:cubicBezTo>
                    <a:cubicBezTo>
                      <a:pt x="5542" y="1167530"/>
                      <a:pt x="8920" y="1198900"/>
                      <a:pt x="11084" y="1230283"/>
                    </a:cubicBezTo>
                    <a:cubicBezTo>
                      <a:pt x="15801" y="1298676"/>
                      <a:pt x="9935" y="1276715"/>
                      <a:pt x="22168" y="1313410"/>
                    </a:cubicBezTo>
                    <a:cubicBezTo>
                      <a:pt x="24015" y="1330036"/>
                      <a:pt x="25166" y="1346754"/>
                      <a:pt x="27709" y="1363287"/>
                    </a:cubicBezTo>
                    <a:cubicBezTo>
                      <a:pt x="29697" y="1376208"/>
                      <a:pt x="34655" y="1389667"/>
                      <a:pt x="38793" y="1402080"/>
                    </a:cubicBezTo>
                    <a:cubicBezTo>
                      <a:pt x="41204" y="1435837"/>
                      <a:pt x="42714" y="1482643"/>
                      <a:pt x="49877" y="1518458"/>
                    </a:cubicBezTo>
                    <a:cubicBezTo>
                      <a:pt x="51023" y="1524186"/>
                      <a:pt x="53571" y="1529541"/>
                      <a:pt x="55418" y="1535083"/>
                    </a:cubicBezTo>
                    <a:cubicBezTo>
                      <a:pt x="53571" y="1546167"/>
                      <a:pt x="52314" y="1557365"/>
                      <a:pt x="49877" y="1568334"/>
                    </a:cubicBezTo>
                    <a:cubicBezTo>
                      <a:pt x="48610" y="1574037"/>
                      <a:pt x="45940" y="1579343"/>
                      <a:pt x="44335" y="1584960"/>
                    </a:cubicBezTo>
                    <a:cubicBezTo>
                      <a:pt x="42243" y="1592283"/>
                      <a:pt x="40982" y="1599832"/>
                      <a:pt x="38793" y="1607127"/>
                    </a:cubicBezTo>
                    <a:cubicBezTo>
                      <a:pt x="35436" y="1618317"/>
                      <a:pt x="27709" y="1640378"/>
                      <a:pt x="27709" y="1640378"/>
                    </a:cubicBezTo>
                    <a:cubicBezTo>
                      <a:pt x="43077" y="1686480"/>
                      <a:pt x="19689" y="1613016"/>
                      <a:pt x="38793" y="1695796"/>
                    </a:cubicBezTo>
                    <a:cubicBezTo>
                      <a:pt x="41420" y="1707180"/>
                      <a:pt x="46183" y="1717963"/>
                      <a:pt x="49877" y="1729047"/>
                    </a:cubicBezTo>
                    <a:cubicBezTo>
                      <a:pt x="51724" y="1734589"/>
                      <a:pt x="54272" y="1739944"/>
                      <a:pt x="55418" y="1745672"/>
                    </a:cubicBezTo>
                    <a:cubicBezTo>
                      <a:pt x="57265" y="1754908"/>
                      <a:pt x="57653" y="1764561"/>
                      <a:pt x="60960" y="1773381"/>
                    </a:cubicBezTo>
                    <a:cubicBezTo>
                      <a:pt x="63299" y="1779618"/>
                      <a:pt x="69065" y="1784050"/>
                      <a:pt x="72044" y="1790007"/>
                    </a:cubicBezTo>
                    <a:cubicBezTo>
                      <a:pt x="74656" y="1795232"/>
                      <a:pt x="75739" y="1801090"/>
                      <a:pt x="77586" y="1806632"/>
                    </a:cubicBezTo>
                    <a:cubicBezTo>
                      <a:pt x="79433" y="1817716"/>
                      <a:pt x="80691" y="1828914"/>
                      <a:pt x="83128" y="1839883"/>
                    </a:cubicBezTo>
                    <a:cubicBezTo>
                      <a:pt x="84395" y="1845586"/>
                      <a:pt x="88280" y="1850680"/>
                      <a:pt x="88669" y="1856509"/>
                    </a:cubicBezTo>
                    <a:cubicBezTo>
                      <a:pt x="91989" y="1906309"/>
                      <a:pt x="89692" y="1956432"/>
                      <a:pt x="94211" y="2006138"/>
                    </a:cubicBezTo>
                    <a:cubicBezTo>
                      <a:pt x="95269" y="2017773"/>
                      <a:pt x="98814" y="2029668"/>
                      <a:pt x="105295" y="2039389"/>
                    </a:cubicBezTo>
                    <a:lnTo>
                      <a:pt x="127462" y="2072640"/>
                    </a:lnTo>
                    <a:cubicBezTo>
                      <a:pt x="131157" y="2078182"/>
                      <a:pt x="136440" y="2082946"/>
                      <a:pt x="138546" y="2089265"/>
                    </a:cubicBezTo>
                    <a:cubicBezTo>
                      <a:pt x="140393" y="2094807"/>
                      <a:pt x="141251" y="2100784"/>
                      <a:pt x="144088" y="2105890"/>
                    </a:cubicBezTo>
                    <a:cubicBezTo>
                      <a:pt x="150557" y="2117535"/>
                      <a:pt x="166255" y="2139141"/>
                      <a:pt x="166255" y="2139141"/>
                    </a:cubicBezTo>
                    <a:cubicBezTo>
                      <a:pt x="179975" y="2180302"/>
                      <a:pt x="171797" y="2149925"/>
                      <a:pt x="171797" y="2233352"/>
                    </a:cubicBezTo>
                  </a:path>
                </a:pathLst>
              </a:custGeom>
              <a:noFill/>
              <a:ln w="285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6195" tIns="38098" rIns="76195" bIns="38098" rtlCol="0" anchor="ctr"/>
              <a:lstStyle/>
              <a:p>
                <a:pPr algn="ctr"/>
                <a:endParaRPr lang="en-US" sz="210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59" name="Freeform 37">
                <a:extLst>
                  <a:ext uri="{FF2B5EF4-FFF2-40B4-BE49-F238E27FC236}">
                    <a16:creationId xmlns="" xmlns:a16="http://schemas.microsoft.com/office/drawing/2014/main" id="{9D9013C3-4E20-4862-A7E3-BEE40D0C5827}"/>
                  </a:ext>
                </a:extLst>
              </p:cNvPr>
              <p:cNvSpPr/>
              <p:nvPr/>
            </p:nvSpPr>
            <p:spPr>
              <a:xfrm>
                <a:off x="9562773" y="4206858"/>
                <a:ext cx="860112" cy="2439699"/>
              </a:xfrm>
              <a:custGeom>
                <a:avLst/>
                <a:gdLst>
                  <a:gd name="connsiteX0" fmla="*/ 922421 w 922421"/>
                  <a:gd name="connsiteY0" fmla="*/ 0 h 2245895"/>
                  <a:gd name="connsiteX1" fmla="*/ 914400 w 922421"/>
                  <a:gd name="connsiteY1" fmla="*/ 20053 h 2245895"/>
                  <a:gd name="connsiteX2" fmla="*/ 906379 w 922421"/>
                  <a:gd name="connsiteY2" fmla="*/ 32084 h 2245895"/>
                  <a:gd name="connsiteX3" fmla="*/ 902368 w 922421"/>
                  <a:gd name="connsiteY3" fmla="*/ 44116 h 2245895"/>
                  <a:gd name="connsiteX4" fmla="*/ 886326 w 922421"/>
                  <a:gd name="connsiteY4" fmla="*/ 68179 h 2245895"/>
                  <a:gd name="connsiteX5" fmla="*/ 882315 w 922421"/>
                  <a:gd name="connsiteY5" fmla="*/ 80211 h 2245895"/>
                  <a:gd name="connsiteX6" fmla="*/ 874294 w 922421"/>
                  <a:gd name="connsiteY6" fmla="*/ 92242 h 2245895"/>
                  <a:gd name="connsiteX7" fmla="*/ 838200 w 922421"/>
                  <a:gd name="connsiteY7" fmla="*/ 124326 h 2245895"/>
                  <a:gd name="connsiteX8" fmla="*/ 830179 w 922421"/>
                  <a:gd name="connsiteY8" fmla="*/ 136358 h 2245895"/>
                  <a:gd name="connsiteX9" fmla="*/ 822157 w 922421"/>
                  <a:gd name="connsiteY9" fmla="*/ 144379 h 2245895"/>
                  <a:gd name="connsiteX10" fmla="*/ 806115 w 922421"/>
                  <a:gd name="connsiteY10" fmla="*/ 168442 h 2245895"/>
                  <a:gd name="connsiteX11" fmla="*/ 790073 w 922421"/>
                  <a:gd name="connsiteY11" fmla="*/ 188495 h 2245895"/>
                  <a:gd name="connsiteX12" fmla="*/ 774031 w 922421"/>
                  <a:gd name="connsiteY12" fmla="*/ 212558 h 2245895"/>
                  <a:gd name="connsiteX13" fmla="*/ 766010 w 922421"/>
                  <a:gd name="connsiteY13" fmla="*/ 224590 h 2245895"/>
                  <a:gd name="connsiteX14" fmla="*/ 749968 w 922421"/>
                  <a:gd name="connsiteY14" fmla="*/ 244642 h 2245895"/>
                  <a:gd name="connsiteX15" fmla="*/ 729915 w 922421"/>
                  <a:gd name="connsiteY15" fmla="*/ 280737 h 2245895"/>
                  <a:gd name="connsiteX16" fmla="*/ 721894 w 922421"/>
                  <a:gd name="connsiteY16" fmla="*/ 292769 h 2245895"/>
                  <a:gd name="connsiteX17" fmla="*/ 705852 w 922421"/>
                  <a:gd name="connsiteY17" fmla="*/ 312821 h 2245895"/>
                  <a:gd name="connsiteX18" fmla="*/ 701842 w 922421"/>
                  <a:gd name="connsiteY18" fmla="*/ 324853 h 2245895"/>
                  <a:gd name="connsiteX19" fmla="*/ 677779 w 922421"/>
                  <a:gd name="connsiteY19" fmla="*/ 340895 h 2245895"/>
                  <a:gd name="connsiteX20" fmla="*/ 661736 w 922421"/>
                  <a:gd name="connsiteY20" fmla="*/ 360947 h 2245895"/>
                  <a:gd name="connsiteX21" fmla="*/ 657726 w 922421"/>
                  <a:gd name="connsiteY21" fmla="*/ 372979 h 2245895"/>
                  <a:gd name="connsiteX22" fmla="*/ 629652 w 922421"/>
                  <a:gd name="connsiteY22" fmla="*/ 409074 h 2245895"/>
                  <a:gd name="connsiteX23" fmla="*/ 621631 w 922421"/>
                  <a:gd name="connsiteY23" fmla="*/ 421105 h 2245895"/>
                  <a:gd name="connsiteX24" fmla="*/ 589547 w 922421"/>
                  <a:gd name="connsiteY24" fmla="*/ 445169 h 2245895"/>
                  <a:gd name="connsiteX25" fmla="*/ 581526 w 922421"/>
                  <a:gd name="connsiteY25" fmla="*/ 457200 h 2245895"/>
                  <a:gd name="connsiteX26" fmla="*/ 573505 w 922421"/>
                  <a:gd name="connsiteY26" fmla="*/ 481263 h 2245895"/>
                  <a:gd name="connsiteX27" fmla="*/ 541421 w 922421"/>
                  <a:gd name="connsiteY27" fmla="*/ 529390 h 2245895"/>
                  <a:gd name="connsiteX28" fmla="*/ 533400 w 922421"/>
                  <a:gd name="connsiteY28" fmla="*/ 541421 h 2245895"/>
                  <a:gd name="connsiteX29" fmla="*/ 525379 w 922421"/>
                  <a:gd name="connsiteY29" fmla="*/ 553453 h 2245895"/>
                  <a:gd name="connsiteX30" fmla="*/ 517357 w 922421"/>
                  <a:gd name="connsiteY30" fmla="*/ 561474 h 2245895"/>
                  <a:gd name="connsiteX31" fmla="*/ 501315 w 922421"/>
                  <a:gd name="connsiteY31" fmla="*/ 585537 h 2245895"/>
                  <a:gd name="connsiteX32" fmla="*/ 493294 w 922421"/>
                  <a:gd name="connsiteY32" fmla="*/ 597569 h 2245895"/>
                  <a:gd name="connsiteX33" fmla="*/ 481263 w 922421"/>
                  <a:gd name="connsiteY33" fmla="*/ 609600 h 2245895"/>
                  <a:gd name="connsiteX34" fmla="*/ 461210 w 922421"/>
                  <a:gd name="connsiteY34" fmla="*/ 645695 h 2245895"/>
                  <a:gd name="connsiteX35" fmla="*/ 421105 w 922421"/>
                  <a:gd name="connsiteY35" fmla="*/ 705853 h 2245895"/>
                  <a:gd name="connsiteX36" fmla="*/ 409073 w 922421"/>
                  <a:gd name="connsiteY36" fmla="*/ 729916 h 2245895"/>
                  <a:gd name="connsiteX37" fmla="*/ 393031 w 922421"/>
                  <a:gd name="connsiteY37" fmla="*/ 749969 h 2245895"/>
                  <a:gd name="connsiteX38" fmla="*/ 385010 w 922421"/>
                  <a:gd name="connsiteY38" fmla="*/ 774032 h 2245895"/>
                  <a:gd name="connsiteX39" fmla="*/ 372979 w 922421"/>
                  <a:gd name="connsiteY39" fmla="*/ 798095 h 2245895"/>
                  <a:gd name="connsiteX40" fmla="*/ 364957 w 922421"/>
                  <a:gd name="connsiteY40" fmla="*/ 806116 h 2245895"/>
                  <a:gd name="connsiteX41" fmla="*/ 352926 w 922421"/>
                  <a:gd name="connsiteY41" fmla="*/ 830179 h 2245895"/>
                  <a:gd name="connsiteX42" fmla="*/ 344905 w 922421"/>
                  <a:gd name="connsiteY42" fmla="*/ 854242 h 2245895"/>
                  <a:gd name="connsiteX43" fmla="*/ 340894 w 922421"/>
                  <a:gd name="connsiteY43" fmla="*/ 866274 h 2245895"/>
                  <a:gd name="connsiteX44" fmla="*/ 324852 w 922421"/>
                  <a:gd name="connsiteY44" fmla="*/ 890337 h 2245895"/>
                  <a:gd name="connsiteX45" fmla="*/ 316831 w 922421"/>
                  <a:gd name="connsiteY45" fmla="*/ 902369 h 2245895"/>
                  <a:gd name="connsiteX46" fmla="*/ 312821 w 922421"/>
                  <a:gd name="connsiteY46" fmla="*/ 914400 h 2245895"/>
                  <a:gd name="connsiteX47" fmla="*/ 296779 w 922421"/>
                  <a:gd name="connsiteY47" fmla="*/ 938463 h 2245895"/>
                  <a:gd name="connsiteX48" fmla="*/ 284747 w 922421"/>
                  <a:gd name="connsiteY48" fmla="*/ 962526 h 2245895"/>
                  <a:gd name="connsiteX49" fmla="*/ 272715 w 922421"/>
                  <a:gd name="connsiteY49" fmla="*/ 986590 h 2245895"/>
                  <a:gd name="connsiteX50" fmla="*/ 268705 w 922421"/>
                  <a:gd name="connsiteY50" fmla="*/ 1006642 h 2245895"/>
                  <a:gd name="connsiteX51" fmla="*/ 264694 w 922421"/>
                  <a:gd name="connsiteY51" fmla="*/ 1046747 h 2245895"/>
                  <a:gd name="connsiteX52" fmla="*/ 256673 w 922421"/>
                  <a:gd name="connsiteY52" fmla="*/ 1070811 h 2245895"/>
                  <a:gd name="connsiteX53" fmla="*/ 244642 w 922421"/>
                  <a:gd name="connsiteY53" fmla="*/ 1110916 h 2245895"/>
                  <a:gd name="connsiteX54" fmla="*/ 228600 w 922421"/>
                  <a:gd name="connsiteY54" fmla="*/ 1130969 h 2245895"/>
                  <a:gd name="connsiteX55" fmla="*/ 220579 w 922421"/>
                  <a:gd name="connsiteY55" fmla="*/ 1155032 h 2245895"/>
                  <a:gd name="connsiteX56" fmla="*/ 212557 w 922421"/>
                  <a:gd name="connsiteY56" fmla="*/ 1231232 h 2245895"/>
                  <a:gd name="connsiteX57" fmla="*/ 204536 w 922421"/>
                  <a:gd name="connsiteY57" fmla="*/ 1255295 h 2245895"/>
                  <a:gd name="connsiteX58" fmla="*/ 188494 w 922421"/>
                  <a:gd name="connsiteY58" fmla="*/ 1279358 h 2245895"/>
                  <a:gd name="connsiteX59" fmla="*/ 172452 w 922421"/>
                  <a:gd name="connsiteY59" fmla="*/ 1315453 h 2245895"/>
                  <a:gd name="connsiteX60" fmla="*/ 168442 w 922421"/>
                  <a:gd name="connsiteY60" fmla="*/ 1327484 h 2245895"/>
                  <a:gd name="connsiteX61" fmla="*/ 160421 w 922421"/>
                  <a:gd name="connsiteY61" fmla="*/ 1339516 h 2245895"/>
                  <a:gd name="connsiteX62" fmla="*/ 156410 w 922421"/>
                  <a:gd name="connsiteY62" fmla="*/ 1359569 h 2245895"/>
                  <a:gd name="connsiteX63" fmla="*/ 152400 w 922421"/>
                  <a:gd name="connsiteY63" fmla="*/ 1439779 h 2245895"/>
                  <a:gd name="connsiteX64" fmla="*/ 140368 w 922421"/>
                  <a:gd name="connsiteY64" fmla="*/ 1487905 h 2245895"/>
                  <a:gd name="connsiteX65" fmla="*/ 128336 w 922421"/>
                  <a:gd name="connsiteY65" fmla="*/ 1495926 h 2245895"/>
                  <a:gd name="connsiteX66" fmla="*/ 120315 w 922421"/>
                  <a:gd name="connsiteY66" fmla="*/ 1519990 h 2245895"/>
                  <a:gd name="connsiteX67" fmla="*/ 116305 w 922421"/>
                  <a:gd name="connsiteY67" fmla="*/ 1536032 h 2245895"/>
                  <a:gd name="connsiteX68" fmla="*/ 108284 w 922421"/>
                  <a:gd name="connsiteY68" fmla="*/ 1560095 h 2245895"/>
                  <a:gd name="connsiteX69" fmla="*/ 104273 w 922421"/>
                  <a:gd name="connsiteY69" fmla="*/ 1576137 h 2245895"/>
                  <a:gd name="connsiteX70" fmla="*/ 96252 w 922421"/>
                  <a:gd name="connsiteY70" fmla="*/ 1600200 h 2245895"/>
                  <a:gd name="connsiteX71" fmla="*/ 92242 w 922421"/>
                  <a:gd name="connsiteY71" fmla="*/ 1616242 h 2245895"/>
                  <a:gd name="connsiteX72" fmla="*/ 88231 w 922421"/>
                  <a:gd name="connsiteY72" fmla="*/ 1628274 h 2245895"/>
                  <a:gd name="connsiteX73" fmla="*/ 84221 w 922421"/>
                  <a:gd name="connsiteY73" fmla="*/ 1648326 h 2245895"/>
                  <a:gd name="connsiteX74" fmla="*/ 76200 w 922421"/>
                  <a:gd name="connsiteY74" fmla="*/ 1676400 h 2245895"/>
                  <a:gd name="connsiteX75" fmla="*/ 72189 w 922421"/>
                  <a:gd name="connsiteY75" fmla="*/ 1708484 h 2245895"/>
                  <a:gd name="connsiteX76" fmla="*/ 68179 w 922421"/>
                  <a:gd name="connsiteY76" fmla="*/ 1732547 h 2245895"/>
                  <a:gd name="connsiteX77" fmla="*/ 64168 w 922421"/>
                  <a:gd name="connsiteY77" fmla="*/ 1760621 h 2245895"/>
                  <a:gd name="connsiteX78" fmla="*/ 68179 w 922421"/>
                  <a:gd name="connsiteY78" fmla="*/ 1856874 h 2245895"/>
                  <a:gd name="connsiteX79" fmla="*/ 76200 w 922421"/>
                  <a:gd name="connsiteY79" fmla="*/ 1868905 h 2245895"/>
                  <a:gd name="connsiteX80" fmla="*/ 80210 w 922421"/>
                  <a:gd name="connsiteY80" fmla="*/ 1880937 h 2245895"/>
                  <a:gd name="connsiteX81" fmla="*/ 76200 w 922421"/>
                  <a:gd name="connsiteY81" fmla="*/ 1981200 h 2245895"/>
                  <a:gd name="connsiteX82" fmla="*/ 64168 w 922421"/>
                  <a:gd name="connsiteY82" fmla="*/ 2025316 h 2245895"/>
                  <a:gd name="connsiteX83" fmla="*/ 48126 w 922421"/>
                  <a:gd name="connsiteY83" fmla="*/ 2049379 h 2245895"/>
                  <a:gd name="connsiteX84" fmla="*/ 40105 w 922421"/>
                  <a:gd name="connsiteY84" fmla="*/ 2061411 h 2245895"/>
                  <a:gd name="connsiteX85" fmla="*/ 28073 w 922421"/>
                  <a:gd name="connsiteY85" fmla="*/ 2085474 h 2245895"/>
                  <a:gd name="connsiteX86" fmla="*/ 20052 w 922421"/>
                  <a:gd name="connsiteY86" fmla="*/ 2109537 h 2245895"/>
                  <a:gd name="connsiteX87" fmla="*/ 16042 w 922421"/>
                  <a:gd name="connsiteY87" fmla="*/ 2121569 h 2245895"/>
                  <a:gd name="connsiteX88" fmla="*/ 12031 w 922421"/>
                  <a:gd name="connsiteY88" fmla="*/ 2197769 h 2245895"/>
                  <a:gd name="connsiteX89" fmla="*/ 4010 w 922421"/>
                  <a:gd name="connsiteY89" fmla="*/ 2221832 h 2245895"/>
                  <a:gd name="connsiteX90" fmla="*/ 0 w 922421"/>
                  <a:gd name="connsiteY90" fmla="*/ 2233863 h 2245895"/>
                  <a:gd name="connsiteX91" fmla="*/ 0 w 922421"/>
                  <a:gd name="connsiteY91" fmla="*/ 2245895 h 2245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922421" h="2245895">
                    <a:moveTo>
                      <a:pt x="922421" y="0"/>
                    </a:moveTo>
                    <a:cubicBezTo>
                      <a:pt x="919747" y="6684"/>
                      <a:pt x="917620" y="13614"/>
                      <a:pt x="914400" y="20053"/>
                    </a:cubicBezTo>
                    <a:cubicBezTo>
                      <a:pt x="912244" y="24364"/>
                      <a:pt x="908535" y="27773"/>
                      <a:pt x="906379" y="32084"/>
                    </a:cubicBezTo>
                    <a:cubicBezTo>
                      <a:pt x="904488" y="35865"/>
                      <a:pt x="904421" y="40420"/>
                      <a:pt x="902368" y="44116"/>
                    </a:cubicBezTo>
                    <a:cubicBezTo>
                      <a:pt x="897686" y="52543"/>
                      <a:pt x="889375" y="59034"/>
                      <a:pt x="886326" y="68179"/>
                    </a:cubicBezTo>
                    <a:cubicBezTo>
                      <a:pt x="884989" y="72190"/>
                      <a:pt x="884206" y="76430"/>
                      <a:pt x="882315" y="80211"/>
                    </a:cubicBezTo>
                    <a:cubicBezTo>
                      <a:pt x="880159" y="84522"/>
                      <a:pt x="877496" y="88640"/>
                      <a:pt x="874294" y="92242"/>
                    </a:cubicBezTo>
                    <a:cubicBezTo>
                      <a:pt x="854315" y="114718"/>
                      <a:pt x="856486" y="112135"/>
                      <a:pt x="838200" y="124326"/>
                    </a:cubicBezTo>
                    <a:cubicBezTo>
                      <a:pt x="835526" y="128337"/>
                      <a:pt x="833190" y="132594"/>
                      <a:pt x="830179" y="136358"/>
                    </a:cubicBezTo>
                    <a:cubicBezTo>
                      <a:pt x="827817" y="139311"/>
                      <a:pt x="824426" y="141354"/>
                      <a:pt x="822157" y="144379"/>
                    </a:cubicBezTo>
                    <a:cubicBezTo>
                      <a:pt x="816373" y="152091"/>
                      <a:pt x="806115" y="168442"/>
                      <a:pt x="806115" y="168442"/>
                    </a:cubicBezTo>
                    <a:cubicBezTo>
                      <a:pt x="797085" y="195536"/>
                      <a:pt x="809609" y="166169"/>
                      <a:pt x="790073" y="188495"/>
                    </a:cubicBezTo>
                    <a:cubicBezTo>
                      <a:pt x="783725" y="195750"/>
                      <a:pt x="779378" y="204537"/>
                      <a:pt x="774031" y="212558"/>
                    </a:cubicBezTo>
                    <a:lnTo>
                      <a:pt x="766010" y="224590"/>
                    </a:lnTo>
                    <a:cubicBezTo>
                      <a:pt x="756980" y="251683"/>
                      <a:pt x="769504" y="222316"/>
                      <a:pt x="749968" y="244642"/>
                    </a:cubicBezTo>
                    <a:cubicBezTo>
                      <a:pt x="720467" y="278357"/>
                      <a:pt x="741849" y="256870"/>
                      <a:pt x="729915" y="280737"/>
                    </a:cubicBezTo>
                    <a:cubicBezTo>
                      <a:pt x="727759" y="285048"/>
                      <a:pt x="724568" y="288758"/>
                      <a:pt x="721894" y="292769"/>
                    </a:cubicBezTo>
                    <a:cubicBezTo>
                      <a:pt x="711814" y="323010"/>
                      <a:pt x="726584" y="286905"/>
                      <a:pt x="705852" y="312821"/>
                    </a:cubicBezTo>
                    <a:cubicBezTo>
                      <a:pt x="703211" y="316122"/>
                      <a:pt x="704831" y="321864"/>
                      <a:pt x="701842" y="324853"/>
                    </a:cubicBezTo>
                    <a:cubicBezTo>
                      <a:pt x="695026" y="331670"/>
                      <a:pt x="677779" y="340895"/>
                      <a:pt x="677779" y="340895"/>
                    </a:cubicBezTo>
                    <a:cubicBezTo>
                      <a:pt x="667696" y="371139"/>
                      <a:pt x="682471" y="335028"/>
                      <a:pt x="661736" y="360947"/>
                    </a:cubicBezTo>
                    <a:cubicBezTo>
                      <a:pt x="659095" y="364248"/>
                      <a:pt x="659779" y="369283"/>
                      <a:pt x="657726" y="372979"/>
                    </a:cubicBezTo>
                    <a:cubicBezTo>
                      <a:pt x="637458" y="409464"/>
                      <a:pt x="649136" y="385694"/>
                      <a:pt x="629652" y="409074"/>
                    </a:cubicBezTo>
                    <a:cubicBezTo>
                      <a:pt x="626566" y="412777"/>
                      <a:pt x="625258" y="417931"/>
                      <a:pt x="621631" y="421105"/>
                    </a:cubicBezTo>
                    <a:cubicBezTo>
                      <a:pt x="604513" y="436083"/>
                      <a:pt x="600426" y="431570"/>
                      <a:pt x="589547" y="445169"/>
                    </a:cubicBezTo>
                    <a:cubicBezTo>
                      <a:pt x="586536" y="448933"/>
                      <a:pt x="583484" y="452796"/>
                      <a:pt x="581526" y="457200"/>
                    </a:cubicBezTo>
                    <a:cubicBezTo>
                      <a:pt x="578092" y="464926"/>
                      <a:pt x="578195" y="474228"/>
                      <a:pt x="573505" y="481263"/>
                    </a:cubicBezTo>
                    <a:lnTo>
                      <a:pt x="541421" y="529390"/>
                    </a:lnTo>
                    <a:lnTo>
                      <a:pt x="533400" y="541421"/>
                    </a:lnTo>
                    <a:cubicBezTo>
                      <a:pt x="530726" y="545432"/>
                      <a:pt x="528788" y="550045"/>
                      <a:pt x="525379" y="553453"/>
                    </a:cubicBezTo>
                    <a:cubicBezTo>
                      <a:pt x="522705" y="556127"/>
                      <a:pt x="519626" y="558449"/>
                      <a:pt x="517357" y="561474"/>
                    </a:cubicBezTo>
                    <a:cubicBezTo>
                      <a:pt x="511573" y="569186"/>
                      <a:pt x="506662" y="577516"/>
                      <a:pt x="501315" y="585537"/>
                    </a:cubicBezTo>
                    <a:cubicBezTo>
                      <a:pt x="498641" y="589548"/>
                      <a:pt x="496702" y="594161"/>
                      <a:pt x="493294" y="597569"/>
                    </a:cubicBezTo>
                    <a:lnTo>
                      <a:pt x="481263" y="609600"/>
                    </a:lnTo>
                    <a:cubicBezTo>
                      <a:pt x="474203" y="630777"/>
                      <a:pt x="479597" y="618115"/>
                      <a:pt x="461210" y="645695"/>
                    </a:cubicBezTo>
                    <a:lnTo>
                      <a:pt x="421105" y="705853"/>
                    </a:lnTo>
                    <a:cubicBezTo>
                      <a:pt x="398116" y="740336"/>
                      <a:pt x="425680" y="696703"/>
                      <a:pt x="409073" y="729916"/>
                    </a:cubicBezTo>
                    <a:cubicBezTo>
                      <a:pt x="404015" y="740032"/>
                      <a:pt x="400490" y="742509"/>
                      <a:pt x="393031" y="749969"/>
                    </a:cubicBezTo>
                    <a:lnTo>
                      <a:pt x="385010" y="774032"/>
                    </a:lnTo>
                    <a:cubicBezTo>
                      <a:pt x="380774" y="786739"/>
                      <a:pt x="381864" y="786989"/>
                      <a:pt x="372979" y="798095"/>
                    </a:cubicBezTo>
                    <a:cubicBezTo>
                      <a:pt x="370617" y="801048"/>
                      <a:pt x="367631" y="803442"/>
                      <a:pt x="364957" y="806116"/>
                    </a:cubicBezTo>
                    <a:cubicBezTo>
                      <a:pt x="350335" y="849985"/>
                      <a:pt x="373654" y="783540"/>
                      <a:pt x="352926" y="830179"/>
                    </a:cubicBezTo>
                    <a:cubicBezTo>
                      <a:pt x="349492" y="837905"/>
                      <a:pt x="347579" y="846221"/>
                      <a:pt x="344905" y="854242"/>
                    </a:cubicBezTo>
                    <a:cubicBezTo>
                      <a:pt x="343568" y="858253"/>
                      <a:pt x="343239" y="862756"/>
                      <a:pt x="340894" y="866274"/>
                    </a:cubicBezTo>
                    <a:lnTo>
                      <a:pt x="324852" y="890337"/>
                    </a:lnTo>
                    <a:lnTo>
                      <a:pt x="316831" y="902369"/>
                    </a:lnTo>
                    <a:cubicBezTo>
                      <a:pt x="315494" y="906379"/>
                      <a:pt x="314874" y="910705"/>
                      <a:pt x="312821" y="914400"/>
                    </a:cubicBezTo>
                    <a:cubicBezTo>
                      <a:pt x="308139" y="922827"/>
                      <a:pt x="299828" y="929318"/>
                      <a:pt x="296779" y="938463"/>
                    </a:cubicBezTo>
                    <a:cubicBezTo>
                      <a:pt x="286697" y="968707"/>
                      <a:pt x="300297" y="931428"/>
                      <a:pt x="284747" y="962526"/>
                    </a:cubicBezTo>
                    <a:cubicBezTo>
                      <a:pt x="268139" y="995740"/>
                      <a:pt x="295705" y="952104"/>
                      <a:pt x="272715" y="986590"/>
                    </a:cubicBezTo>
                    <a:cubicBezTo>
                      <a:pt x="271378" y="993274"/>
                      <a:pt x="269606" y="999885"/>
                      <a:pt x="268705" y="1006642"/>
                    </a:cubicBezTo>
                    <a:cubicBezTo>
                      <a:pt x="266929" y="1019959"/>
                      <a:pt x="267170" y="1033542"/>
                      <a:pt x="264694" y="1046747"/>
                    </a:cubicBezTo>
                    <a:cubicBezTo>
                      <a:pt x="263136" y="1055057"/>
                      <a:pt x="258723" y="1062608"/>
                      <a:pt x="256673" y="1070811"/>
                    </a:cubicBezTo>
                    <a:cubicBezTo>
                      <a:pt x="254431" y="1079780"/>
                      <a:pt x="248549" y="1105056"/>
                      <a:pt x="244642" y="1110916"/>
                    </a:cubicBezTo>
                    <a:cubicBezTo>
                      <a:pt x="234523" y="1126093"/>
                      <a:pt x="240029" y="1119539"/>
                      <a:pt x="228600" y="1130969"/>
                    </a:cubicBezTo>
                    <a:cubicBezTo>
                      <a:pt x="225926" y="1138990"/>
                      <a:pt x="221141" y="1146596"/>
                      <a:pt x="220579" y="1155032"/>
                    </a:cubicBezTo>
                    <a:cubicBezTo>
                      <a:pt x="218052" y="1192934"/>
                      <a:pt x="220935" y="1203306"/>
                      <a:pt x="212557" y="1231232"/>
                    </a:cubicBezTo>
                    <a:cubicBezTo>
                      <a:pt x="210127" y="1239330"/>
                      <a:pt x="209226" y="1248260"/>
                      <a:pt x="204536" y="1255295"/>
                    </a:cubicBezTo>
                    <a:lnTo>
                      <a:pt x="188494" y="1279358"/>
                    </a:lnTo>
                    <a:cubicBezTo>
                      <a:pt x="178949" y="1307994"/>
                      <a:pt x="185163" y="1296386"/>
                      <a:pt x="172452" y="1315453"/>
                    </a:cubicBezTo>
                    <a:cubicBezTo>
                      <a:pt x="171115" y="1319463"/>
                      <a:pt x="170332" y="1323703"/>
                      <a:pt x="168442" y="1327484"/>
                    </a:cubicBezTo>
                    <a:cubicBezTo>
                      <a:pt x="166286" y="1331795"/>
                      <a:pt x="162113" y="1335003"/>
                      <a:pt x="160421" y="1339516"/>
                    </a:cubicBezTo>
                    <a:cubicBezTo>
                      <a:pt x="158027" y="1345899"/>
                      <a:pt x="157747" y="1352885"/>
                      <a:pt x="156410" y="1359569"/>
                    </a:cubicBezTo>
                    <a:cubicBezTo>
                      <a:pt x="155073" y="1386306"/>
                      <a:pt x="154453" y="1413088"/>
                      <a:pt x="152400" y="1439779"/>
                    </a:cubicBezTo>
                    <a:cubicBezTo>
                      <a:pt x="151992" y="1445082"/>
                      <a:pt x="145769" y="1484305"/>
                      <a:pt x="140368" y="1487905"/>
                    </a:cubicBezTo>
                    <a:lnTo>
                      <a:pt x="128336" y="1495926"/>
                    </a:lnTo>
                    <a:cubicBezTo>
                      <a:pt x="125662" y="1503947"/>
                      <a:pt x="122365" y="1511787"/>
                      <a:pt x="120315" y="1519990"/>
                    </a:cubicBezTo>
                    <a:cubicBezTo>
                      <a:pt x="118978" y="1525337"/>
                      <a:pt x="117889" y="1530753"/>
                      <a:pt x="116305" y="1536032"/>
                    </a:cubicBezTo>
                    <a:cubicBezTo>
                      <a:pt x="113876" y="1544130"/>
                      <a:pt x="110335" y="1551893"/>
                      <a:pt x="108284" y="1560095"/>
                    </a:cubicBezTo>
                    <a:cubicBezTo>
                      <a:pt x="106947" y="1565442"/>
                      <a:pt x="105857" y="1570858"/>
                      <a:pt x="104273" y="1576137"/>
                    </a:cubicBezTo>
                    <a:cubicBezTo>
                      <a:pt x="101843" y="1584235"/>
                      <a:pt x="98302" y="1591998"/>
                      <a:pt x="96252" y="1600200"/>
                    </a:cubicBezTo>
                    <a:cubicBezTo>
                      <a:pt x="94915" y="1605547"/>
                      <a:pt x="93756" y="1610942"/>
                      <a:pt x="92242" y="1616242"/>
                    </a:cubicBezTo>
                    <a:cubicBezTo>
                      <a:pt x="91081" y="1620307"/>
                      <a:pt x="89256" y="1624173"/>
                      <a:pt x="88231" y="1628274"/>
                    </a:cubicBezTo>
                    <a:cubicBezTo>
                      <a:pt x="86578" y="1634887"/>
                      <a:pt x="85700" y="1641672"/>
                      <a:pt x="84221" y="1648326"/>
                    </a:cubicBezTo>
                    <a:cubicBezTo>
                      <a:pt x="80865" y="1663429"/>
                      <a:pt x="80665" y="1663005"/>
                      <a:pt x="76200" y="1676400"/>
                    </a:cubicBezTo>
                    <a:cubicBezTo>
                      <a:pt x="74863" y="1687095"/>
                      <a:pt x="73713" y="1697814"/>
                      <a:pt x="72189" y="1708484"/>
                    </a:cubicBezTo>
                    <a:cubicBezTo>
                      <a:pt x="71039" y="1716534"/>
                      <a:pt x="69415" y="1724510"/>
                      <a:pt x="68179" y="1732547"/>
                    </a:cubicBezTo>
                    <a:cubicBezTo>
                      <a:pt x="66742" y="1741890"/>
                      <a:pt x="65505" y="1751263"/>
                      <a:pt x="64168" y="1760621"/>
                    </a:cubicBezTo>
                    <a:cubicBezTo>
                      <a:pt x="65505" y="1792705"/>
                      <a:pt x="64633" y="1824958"/>
                      <a:pt x="68179" y="1856874"/>
                    </a:cubicBezTo>
                    <a:cubicBezTo>
                      <a:pt x="68711" y="1861664"/>
                      <a:pt x="74045" y="1864594"/>
                      <a:pt x="76200" y="1868905"/>
                    </a:cubicBezTo>
                    <a:cubicBezTo>
                      <a:pt x="78091" y="1872686"/>
                      <a:pt x="78873" y="1876926"/>
                      <a:pt x="80210" y="1880937"/>
                    </a:cubicBezTo>
                    <a:cubicBezTo>
                      <a:pt x="78873" y="1914358"/>
                      <a:pt x="78425" y="1947826"/>
                      <a:pt x="76200" y="1981200"/>
                    </a:cubicBezTo>
                    <a:cubicBezTo>
                      <a:pt x="75642" y="1989569"/>
                      <a:pt x="68005" y="2019561"/>
                      <a:pt x="64168" y="2025316"/>
                    </a:cubicBezTo>
                    <a:lnTo>
                      <a:pt x="48126" y="2049379"/>
                    </a:lnTo>
                    <a:cubicBezTo>
                      <a:pt x="45452" y="2053390"/>
                      <a:pt x="41629" y="2056838"/>
                      <a:pt x="40105" y="2061411"/>
                    </a:cubicBezTo>
                    <a:cubicBezTo>
                      <a:pt x="34570" y="2078015"/>
                      <a:pt x="38439" y="2069925"/>
                      <a:pt x="28073" y="2085474"/>
                    </a:cubicBezTo>
                    <a:lnTo>
                      <a:pt x="20052" y="2109537"/>
                    </a:lnTo>
                    <a:lnTo>
                      <a:pt x="16042" y="2121569"/>
                    </a:lnTo>
                    <a:cubicBezTo>
                      <a:pt x="14705" y="2146969"/>
                      <a:pt x="15062" y="2172515"/>
                      <a:pt x="12031" y="2197769"/>
                    </a:cubicBezTo>
                    <a:cubicBezTo>
                      <a:pt x="11024" y="2206164"/>
                      <a:pt x="6684" y="2213811"/>
                      <a:pt x="4010" y="2221832"/>
                    </a:cubicBezTo>
                    <a:cubicBezTo>
                      <a:pt x="2673" y="2225842"/>
                      <a:pt x="0" y="2229636"/>
                      <a:pt x="0" y="2233863"/>
                    </a:cubicBezTo>
                    <a:lnTo>
                      <a:pt x="0" y="2245895"/>
                    </a:lnTo>
                  </a:path>
                </a:pathLst>
              </a:custGeom>
              <a:noFill/>
              <a:ln w="285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6195" tIns="38098" rIns="76195" bIns="38098" rtlCol="0" anchor="ctr"/>
              <a:lstStyle/>
              <a:p>
                <a:pPr algn="ctr"/>
                <a:endParaRPr lang="en-US" sz="210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67" name="Freeform 10">
                <a:extLst>
                  <a:ext uri="{FF2B5EF4-FFF2-40B4-BE49-F238E27FC236}">
                    <a16:creationId xmlns="" xmlns:a16="http://schemas.microsoft.com/office/drawing/2014/main" id="{8B0B11AC-B06E-4A1C-8146-AEA8CC3ED383}"/>
                  </a:ext>
                </a:extLst>
              </p:cNvPr>
              <p:cNvSpPr/>
              <p:nvPr/>
            </p:nvSpPr>
            <p:spPr>
              <a:xfrm>
                <a:off x="10038356" y="1910292"/>
                <a:ext cx="518583" cy="1598083"/>
              </a:xfrm>
              <a:custGeom>
                <a:avLst/>
                <a:gdLst>
                  <a:gd name="connsiteX0" fmla="*/ 0 w 622300"/>
                  <a:gd name="connsiteY0" fmla="*/ 25400 h 1917700"/>
                  <a:gd name="connsiteX1" fmla="*/ 25400 w 622300"/>
                  <a:gd name="connsiteY1" fmla="*/ 57150 h 1917700"/>
                  <a:gd name="connsiteX2" fmla="*/ 0 w 622300"/>
                  <a:gd name="connsiteY2" fmla="*/ 95250 h 1917700"/>
                  <a:gd name="connsiteX3" fmla="*/ 6350 w 622300"/>
                  <a:gd name="connsiteY3" fmla="*/ 120650 h 1917700"/>
                  <a:gd name="connsiteX4" fmla="*/ 19050 w 622300"/>
                  <a:gd name="connsiteY4" fmla="*/ 158750 h 1917700"/>
                  <a:gd name="connsiteX5" fmla="*/ 6350 w 622300"/>
                  <a:gd name="connsiteY5" fmla="*/ 361950 h 1917700"/>
                  <a:gd name="connsiteX6" fmla="*/ 19050 w 622300"/>
                  <a:gd name="connsiteY6" fmla="*/ 419100 h 1917700"/>
                  <a:gd name="connsiteX7" fmla="*/ 31750 w 622300"/>
                  <a:gd name="connsiteY7" fmla="*/ 438150 h 1917700"/>
                  <a:gd name="connsiteX8" fmla="*/ 44450 w 622300"/>
                  <a:gd name="connsiteY8" fmla="*/ 476250 h 1917700"/>
                  <a:gd name="connsiteX9" fmla="*/ 31750 w 622300"/>
                  <a:gd name="connsiteY9" fmla="*/ 546100 h 1917700"/>
                  <a:gd name="connsiteX10" fmla="*/ 19050 w 622300"/>
                  <a:gd name="connsiteY10" fmla="*/ 565150 h 1917700"/>
                  <a:gd name="connsiteX11" fmla="*/ 25400 w 622300"/>
                  <a:gd name="connsiteY11" fmla="*/ 660400 h 1917700"/>
                  <a:gd name="connsiteX12" fmla="*/ 38100 w 622300"/>
                  <a:gd name="connsiteY12" fmla="*/ 704850 h 1917700"/>
                  <a:gd name="connsiteX13" fmla="*/ 50800 w 622300"/>
                  <a:gd name="connsiteY13" fmla="*/ 755650 h 1917700"/>
                  <a:gd name="connsiteX14" fmla="*/ 63500 w 622300"/>
                  <a:gd name="connsiteY14" fmla="*/ 774700 h 1917700"/>
                  <a:gd name="connsiteX15" fmla="*/ 76200 w 622300"/>
                  <a:gd name="connsiteY15" fmla="*/ 850900 h 1917700"/>
                  <a:gd name="connsiteX16" fmla="*/ 88900 w 622300"/>
                  <a:gd name="connsiteY16" fmla="*/ 869950 h 1917700"/>
                  <a:gd name="connsiteX17" fmla="*/ 127000 w 622300"/>
                  <a:gd name="connsiteY17" fmla="*/ 895350 h 1917700"/>
                  <a:gd name="connsiteX18" fmla="*/ 158750 w 622300"/>
                  <a:gd name="connsiteY18" fmla="*/ 952500 h 1917700"/>
                  <a:gd name="connsiteX19" fmla="*/ 165100 w 622300"/>
                  <a:gd name="connsiteY19" fmla="*/ 977900 h 1917700"/>
                  <a:gd name="connsiteX20" fmla="*/ 171450 w 622300"/>
                  <a:gd name="connsiteY20" fmla="*/ 1085850 h 1917700"/>
                  <a:gd name="connsiteX21" fmla="*/ 196850 w 622300"/>
                  <a:gd name="connsiteY21" fmla="*/ 1092200 h 1917700"/>
                  <a:gd name="connsiteX22" fmla="*/ 215900 w 622300"/>
                  <a:gd name="connsiteY22" fmla="*/ 1111250 h 1917700"/>
                  <a:gd name="connsiteX23" fmla="*/ 254000 w 622300"/>
                  <a:gd name="connsiteY23" fmla="*/ 1136650 h 1917700"/>
                  <a:gd name="connsiteX24" fmla="*/ 266700 w 622300"/>
                  <a:gd name="connsiteY24" fmla="*/ 1174750 h 1917700"/>
                  <a:gd name="connsiteX25" fmla="*/ 279400 w 622300"/>
                  <a:gd name="connsiteY25" fmla="*/ 1193800 h 1917700"/>
                  <a:gd name="connsiteX26" fmla="*/ 298450 w 622300"/>
                  <a:gd name="connsiteY26" fmla="*/ 1257300 h 1917700"/>
                  <a:gd name="connsiteX27" fmla="*/ 304800 w 622300"/>
                  <a:gd name="connsiteY27" fmla="*/ 1276350 h 1917700"/>
                  <a:gd name="connsiteX28" fmla="*/ 330200 w 622300"/>
                  <a:gd name="connsiteY28" fmla="*/ 1314450 h 1917700"/>
                  <a:gd name="connsiteX29" fmla="*/ 361950 w 622300"/>
                  <a:gd name="connsiteY29" fmla="*/ 1371600 h 1917700"/>
                  <a:gd name="connsiteX30" fmla="*/ 374650 w 622300"/>
                  <a:gd name="connsiteY30" fmla="*/ 1390650 h 1917700"/>
                  <a:gd name="connsiteX31" fmla="*/ 381000 w 622300"/>
                  <a:gd name="connsiteY31" fmla="*/ 1524000 h 1917700"/>
                  <a:gd name="connsiteX32" fmla="*/ 387350 w 622300"/>
                  <a:gd name="connsiteY32" fmla="*/ 1574800 h 1917700"/>
                  <a:gd name="connsiteX33" fmla="*/ 381000 w 622300"/>
                  <a:gd name="connsiteY33" fmla="*/ 1631950 h 1917700"/>
                  <a:gd name="connsiteX34" fmla="*/ 368300 w 622300"/>
                  <a:gd name="connsiteY34" fmla="*/ 1670050 h 1917700"/>
                  <a:gd name="connsiteX35" fmla="*/ 361950 w 622300"/>
                  <a:gd name="connsiteY35" fmla="*/ 1752600 h 1917700"/>
                  <a:gd name="connsiteX36" fmla="*/ 361950 w 622300"/>
                  <a:gd name="connsiteY36" fmla="*/ 1847850 h 1917700"/>
                  <a:gd name="connsiteX37" fmla="*/ 400050 w 622300"/>
                  <a:gd name="connsiteY37" fmla="*/ 1873250 h 1917700"/>
                  <a:gd name="connsiteX38" fmla="*/ 450850 w 622300"/>
                  <a:gd name="connsiteY38" fmla="*/ 1905000 h 1917700"/>
                  <a:gd name="connsiteX39" fmla="*/ 469900 w 622300"/>
                  <a:gd name="connsiteY39" fmla="*/ 1911350 h 1917700"/>
                  <a:gd name="connsiteX40" fmla="*/ 488950 w 622300"/>
                  <a:gd name="connsiteY40" fmla="*/ 1917700 h 1917700"/>
                  <a:gd name="connsiteX41" fmla="*/ 520700 w 622300"/>
                  <a:gd name="connsiteY41" fmla="*/ 1911350 h 1917700"/>
                  <a:gd name="connsiteX42" fmla="*/ 546100 w 622300"/>
                  <a:gd name="connsiteY42" fmla="*/ 1854200 h 1917700"/>
                  <a:gd name="connsiteX43" fmla="*/ 552450 w 622300"/>
                  <a:gd name="connsiteY43" fmla="*/ 1835150 h 1917700"/>
                  <a:gd name="connsiteX44" fmla="*/ 558800 w 622300"/>
                  <a:gd name="connsiteY44" fmla="*/ 1816100 h 1917700"/>
                  <a:gd name="connsiteX45" fmla="*/ 577850 w 622300"/>
                  <a:gd name="connsiteY45" fmla="*/ 1714500 h 1917700"/>
                  <a:gd name="connsiteX46" fmla="*/ 584200 w 622300"/>
                  <a:gd name="connsiteY46" fmla="*/ 1695450 h 1917700"/>
                  <a:gd name="connsiteX47" fmla="*/ 596900 w 622300"/>
                  <a:gd name="connsiteY47" fmla="*/ 1676400 h 1917700"/>
                  <a:gd name="connsiteX48" fmla="*/ 609600 w 622300"/>
                  <a:gd name="connsiteY48" fmla="*/ 1625600 h 1917700"/>
                  <a:gd name="connsiteX49" fmla="*/ 622300 w 622300"/>
                  <a:gd name="connsiteY49" fmla="*/ 1606550 h 1917700"/>
                  <a:gd name="connsiteX50" fmla="*/ 609600 w 622300"/>
                  <a:gd name="connsiteY50" fmla="*/ 1530350 h 1917700"/>
                  <a:gd name="connsiteX51" fmla="*/ 596900 w 622300"/>
                  <a:gd name="connsiteY51" fmla="*/ 1492250 h 1917700"/>
                  <a:gd name="connsiteX52" fmla="*/ 590550 w 622300"/>
                  <a:gd name="connsiteY52" fmla="*/ 1466850 h 1917700"/>
                  <a:gd name="connsiteX53" fmla="*/ 596900 w 622300"/>
                  <a:gd name="connsiteY53" fmla="*/ 1352550 h 1917700"/>
                  <a:gd name="connsiteX54" fmla="*/ 590550 w 622300"/>
                  <a:gd name="connsiteY54" fmla="*/ 1314450 h 1917700"/>
                  <a:gd name="connsiteX55" fmla="*/ 565150 w 622300"/>
                  <a:gd name="connsiteY55" fmla="*/ 1276350 h 1917700"/>
                  <a:gd name="connsiteX56" fmla="*/ 546100 w 622300"/>
                  <a:gd name="connsiteY56" fmla="*/ 1238250 h 1917700"/>
                  <a:gd name="connsiteX57" fmla="*/ 533400 w 622300"/>
                  <a:gd name="connsiteY57" fmla="*/ 1219200 h 1917700"/>
                  <a:gd name="connsiteX58" fmla="*/ 527050 w 622300"/>
                  <a:gd name="connsiteY58" fmla="*/ 1200150 h 1917700"/>
                  <a:gd name="connsiteX59" fmla="*/ 508000 w 622300"/>
                  <a:gd name="connsiteY59" fmla="*/ 1193800 h 1917700"/>
                  <a:gd name="connsiteX60" fmla="*/ 469900 w 622300"/>
                  <a:gd name="connsiteY60" fmla="*/ 1162050 h 1917700"/>
                  <a:gd name="connsiteX61" fmla="*/ 463550 w 622300"/>
                  <a:gd name="connsiteY61" fmla="*/ 1143000 h 1917700"/>
                  <a:gd name="connsiteX62" fmla="*/ 450850 w 622300"/>
                  <a:gd name="connsiteY62" fmla="*/ 1123950 h 1917700"/>
                  <a:gd name="connsiteX63" fmla="*/ 438150 w 622300"/>
                  <a:gd name="connsiteY63" fmla="*/ 1085850 h 1917700"/>
                  <a:gd name="connsiteX64" fmla="*/ 419100 w 622300"/>
                  <a:gd name="connsiteY64" fmla="*/ 1047750 h 1917700"/>
                  <a:gd name="connsiteX65" fmla="*/ 400050 w 622300"/>
                  <a:gd name="connsiteY65" fmla="*/ 965200 h 1917700"/>
                  <a:gd name="connsiteX66" fmla="*/ 381000 w 622300"/>
                  <a:gd name="connsiteY66" fmla="*/ 946150 h 1917700"/>
                  <a:gd name="connsiteX67" fmla="*/ 374650 w 622300"/>
                  <a:gd name="connsiteY67" fmla="*/ 927100 h 1917700"/>
                  <a:gd name="connsiteX68" fmla="*/ 342900 w 622300"/>
                  <a:gd name="connsiteY68" fmla="*/ 889000 h 1917700"/>
                  <a:gd name="connsiteX69" fmla="*/ 330200 w 622300"/>
                  <a:gd name="connsiteY69" fmla="*/ 825500 h 1917700"/>
                  <a:gd name="connsiteX70" fmla="*/ 317500 w 622300"/>
                  <a:gd name="connsiteY70" fmla="*/ 787400 h 1917700"/>
                  <a:gd name="connsiteX71" fmla="*/ 311150 w 622300"/>
                  <a:gd name="connsiteY71" fmla="*/ 723900 h 1917700"/>
                  <a:gd name="connsiteX72" fmla="*/ 292100 w 622300"/>
                  <a:gd name="connsiteY72" fmla="*/ 685800 h 1917700"/>
                  <a:gd name="connsiteX73" fmla="*/ 279400 w 622300"/>
                  <a:gd name="connsiteY73" fmla="*/ 641350 h 1917700"/>
                  <a:gd name="connsiteX74" fmla="*/ 266700 w 622300"/>
                  <a:gd name="connsiteY74" fmla="*/ 603250 h 1917700"/>
                  <a:gd name="connsiteX75" fmla="*/ 260350 w 622300"/>
                  <a:gd name="connsiteY75" fmla="*/ 577850 h 1917700"/>
                  <a:gd name="connsiteX76" fmla="*/ 247650 w 622300"/>
                  <a:gd name="connsiteY76" fmla="*/ 539750 h 1917700"/>
                  <a:gd name="connsiteX77" fmla="*/ 254000 w 622300"/>
                  <a:gd name="connsiteY77" fmla="*/ 514350 h 1917700"/>
                  <a:gd name="connsiteX78" fmla="*/ 266700 w 622300"/>
                  <a:gd name="connsiteY78" fmla="*/ 476250 h 1917700"/>
                  <a:gd name="connsiteX79" fmla="*/ 260350 w 622300"/>
                  <a:gd name="connsiteY79" fmla="*/ 438150 h 1917700"/>
                  <a:gd name="connsiteX80" fmla="*/ 241300 w 622300"/>
                  <a:gd name="connsiteY80" fmla="*/ 419100 h 1917700"/>
                  <a:gd name="connsiteX81" fmla="*/ 234950 w 622300"/>
                  <a:gd name="connsiteY81" fmla="*/ 368300 h 1917700"/>
                  <a:gd name="connsiteX82" fmla="*/ 222250 w 622300"/>
                  <a:gd name="connsiteY82" fmla="*/ 266700 h 1917700"/>
                  <a:gd name="connsiteX83" fmla="*/ 190500 w 622300"/>
                  <a:gd name="connsiteY83" fmla="*/ 107950 h 1917700"/>
                  <a:gd name="connsiteX84" fmla="*/ 158750 w 622300"/>
                  <a:gd name="connsiteY84" fmla="*/ 57150 h 1917700"/>
                  <a:gd name="connsiteX85" fmla="*/ 127000 w 622300"/>
                  <a:gd name="connsiteY85" fmla="*/ 31750 h 1917700"/>
                  <a:gd name="connsiteX86" fmla="*/ 107950 w 622300"/>
                  <a:gd name="connsiteY86" fmla="*/ 19050 h 1917700"/>
                  <a:gd name="connsiteX87" fmla="*/ 25400 w 622300"/>
                  <a:gd name="connsiteY87" fmla="*/ 0 h 1917700"/>
                  <a:gd name="connsiteX88" fmla="*/ 0 w 622300"/>
                  <a:gd name="connsiteY88" fmla="*/ 25400 h 191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622300" h="1917700">
                    <a:moveTo>
                      <a:pt x="0" y="25400"/>
                    </a:moveTo>
                    <a:cubicBezTo>
                      <a:pt x="0" y="34925"/>
                      <a:pt x="25400" y="43597"/>
                      <a:pt x="25400" y="57150"/>
                    </a:cubicBezTo>
                    <a:cubicBezTo>
                      <a:pt x="25400" y="72414"/>
                      <a:pt x="0" y="95250"/>
                      <a:pt x="0" y="95250"/>
                    </a:cubicBezTo>
                    <a:cubicBezTo>
                      <a:pt x="2117" y="103717"/>
                      <a:pt x="3842" y="112291"/>
                      <a:pt x="6350" y="120650"/>
                    </a:cubicBezTo>
                    <a:cubicBezTo>
                      <a:pt x="10197" y="133472"/>
                      <a:pt x="19050" y="158750"/>
                      <a:pt x="19050" y="158750"/>
                    </a:cubicBezTo>
                    <a:cubicBezTo>
                      <a:pt x="-703" y="237763"/>
                      <a:pt x="6350" y="202074"/>
                      <a:pt x="6350" y="361950"/>
                    </a:cubicBezTo>
                    <a:cubicBezTo>
                      <a:pt x="6350" y="371705"/>
                      <a:pt x="12502" y="406004"/>
                      <a:pt x="19050" y="419100"/>
                    </a:cubicBezTo>
                    <a:cubicBezTo>
                      <a:pt x="22463" y="425926"/>
                      <a:pt x="28650" y="431176"/>
                      <a:pt x="31750" y="438150"/>
                    </a:cubicBezTo>
                    <a:cubicBezTo>
                      <a:pt x="37187" y="450383"/>
                      <a:pt x="44450" y="476250"/>
                      <a:pt x="44450" y="476250"/>
                    </a:cubicBezTo>
                    <a:cubicBezTo>
                      <a:pt x="43737" y="480530"/>
                      <a:pt x="34413" y="539000"/>
                      <a:pt x="31750" y="546100"/>
                    </a:cubicBezTo>
                    <a:cubicBezTo>
                      <a:pt x="29070" y="553246"/>
                      <a:pt x="23283" y="558800"/>
                      <a:pt x="19050" y="565150"/>
                    </a:cubicBezTo>
                    <a:cubicBezTo>
                      <a:pt x="21167" y="596900"/>
                      <a:pt x="22069" y="628754"/>
                      <a:pt x="25400" y="660400"/>
                    </a:cubicBezTo>
                    <a:cubicBezTo>
                      <a:pt x="27560" y="680916"/>
                      <a:pt x="33449" y="686247"/>
                      <a:pt x="38100" y="704850"/>
                    </a:cubicBezTo>
                    <a:cubicBezTo>
                      <a:pt x="41723" y="719341"/>
                      <a:pt x="43542" y="741135"/>
                      <a:pt x="50800" y="755650"/>
                    </a:cubicBezTo>
                    <a:cubicBezTo>
                      <a:pt x="54213" y="762476"/>
                      <a:pt x="59267" y="768350"/>
                      <a:pt x="63500" y="774700"/>
                    </a:cubicBezTo>
                    <a:cubicBezTo>
                      <a:pt x="64900" y="785901"/>
                      <a:pt x="68796" y="833624"/>
                      <a:pt x="76200" y="850900"/>
                    </a:cubicBezTo>
                    <a:cubicBezTo>
                      <a:pt x="79206" y="857915"/>
                      <a:pt x="83157" y="864924"/>
                      <a:pt x="88900" y="869950"/>
                    </a:cubicBezTo>
                    <a:cubicBezTo>
                      <a:pt x="100387" y="880001"/>
                      <a:pt x="127000" y="895350"/>
                      <a:pt x="127000" y="895350"/>
                    </a:cubicBezTo>
                    <a:cubicBezTo>
                      <a:pt x="149741" y="929462"/>
                      <a:pt x="150367" y="923161"/>
                      <a:pt x="158750" y="952500"/>
                    </a:cubicBezTo>
                    <a:cubicBezTo>
                      <a:pt x="161148" y="960891"/>
                      <a:pt x="162983" y="969433"/>
                      <a:pt x="165100" y="977900"/>
                    </a:cubicBezTo>
                    <a:cubicBezTo>
                      <a:pt x="167217" y="1013883"/>
                      <a:pt x="161803" y="1051119"/>
                      <a:pt x="171450" y="1085850"/>
                    </a:cubicBezTo>
                    <a:cubicBezTo>
                      <a:pt x="173786" y="1094259"/>
                      <a:pt x="189273" y="1087870"/>
                      <a:pt x="196850" y="1092200"/>
                    </a:cubicBezTo>
                    <a:cubicBezTo>
                      <a:pt x="204647" y="1096655"/>
                      <a:pt x="208811" y="1105737"/>
                      <a:pt x="215900" y="1111250"/>
                    </a:cubicBezTo>
                    <a:cubicBezTo>
                      <a:pt x="227948" y="1120621"/>
                      <a:pt x="254000" y="1136650"/>
                      <a:pt x="254000" y="1136650"/>
                    </a:cubicBezTo>
                    <a:cubicBezTo>
                      <a:pt x="258233" y="1149350"/>
                      <a:pt x="259274" y="1163611"/>
                      <a:pt x="266700" y="1174750"/>
                    </a:cubicBezTo>
                    <a:cubicBezTo>
                      <a:pt x="270933" y="1181100"/>
                      <a:pt x="276300" y="1186826"/>
                      <a:pt x="279400" y="1193800"/>
                    </a:cubicBezTo>
                    <a:cubicBezTo>
                      <a:pt x="291472" y="1220963"/>
                      <a:pt x="291062" y="1231441"/>
                      <a:pt x="298450" y="1257300"/>
                    </a:cubicBezTo>
                    <a:cubicBezTo>
                      <a:pt x="300289" y="1263736"/>
                      <a:pt x="301549" y="1270499"/>
                      <a:pt x="304800" y="1276350"/>
                    </a:cubicBezTo>
                    <a:cubicBezTo>
                      <a:pt x="312213" y="1289693"/>
                      <a:pt x="325373" y="1299970"/>
                      <a:pt x="330200" y="1314450"/>
                    </a:cubicBezTo>
                    <a:cubicBezTo>
                      <a:pt x="341377" y="1347980"/>
                      <a:pt x="332837" y="1327931"/>
                      <a:pt x="361950" y="1371600"/>
                    </a:cubicBezTo>
                    <a:lnTo>
                      <a:pt x="374650" y="1390650"/>
                    </a:lnTo>
                    <a:cubicBezTo>
                      <a:pt x="376767" y="1435100"/>
                      <a:pt x="377938" y="1479605"/>
                      <a:pt x="381000" y="1524000"/>
                    </a:cubicBezTo>
                    <a:cubicBezTo>
                      <a:pt x="382174" y="1541025"/>
                      <a:pt x="387350" y="1557735"/>
                      <a:pt x="387350" y="1574800"/>
                    </a:cubicBezTo>
                    <a:cubicBezTo>
                      <a:pt x="387350" y="1593967"/>
                      <a:pt x="384759" y="1613155"/>
                      <a:pt x="381000" y="1631950"/>
                    </a:cubicBezTo>
                    <a:cubicBezTo>
                      <a:pt x="378375" y="1645077"/>
                      <a:pt x="368300" y="1670050"/>
                      <a:pt x="368300" y="1670050"/>
                    </a:cubicBezTo>
                    <a:cubicBezTo>
                      <a:pt x="366183" y="1697567"/>
                      <a:pt x="365175" y="1725191"/>
                      <a:pt x="361950" y="1752600"/>
                    </a:cubicBezTo>
                    <a:cubicBezTo>
                      <a:pt x="357230" y="1792718"/>
                      <a:pt x="335252" y="1790641"/>
                      <a:pt x="361950" y="1847850"/>
                    </a:cubicBezTo>
                    <a:cubicBezTo>
                      <a:pt x="368405" y="1861682"/>
                      <a:pt x="400050" y="1873250"/>
                      <a:pt x="400050" y="1873250"/>
                    </a:cubicBezTo>
                    <a:cubicBezTo>
                      <a:pt x="420176" y="1903439"/>
                      <a:pt x="405510" y="1889887"/>
                      <a:pt x="450850" y="1905000"/>
                    </a:cubicBezTo>
                    <a:lnTo>
                      <a:pt x="469900" y="1911350"/>
                    </a:lnTo>
                    <a:lnTo>
                      <a:pt x="488950" y="1917700"/>
                    </a:lnTo>
                    <a:cubicBezTo>
                      <a:pt x="499533" y="1915583"/>
                      <a:pt x="511329" y="1916705"/>
                      <a:pt x="520700" y="1911350"/>
                    </a:cubicBezTo>
                    <a:cubicBezTo>
                      <a:pt x="533131" y="1904247"/>
                      <a:pt x="544485" y="1859046"/>
                      <a:pt x="546100" y="1854200"/>
                    </a:cubicBezTo>
                    <a:lnTo>
                      <a:pt x="552450" y="1835150"/>
                    </a:lnTo>
                    <a:lnTo>
                      <a:pt x="558800" y="1816100"/>
                    </a:lnTo>
                    <a:cubicBezTo>
                      <a:pt x="567315" y="1747980"/>
                      <a:pt x="561011" y="1781856"/>
                      <a:pt x="577850" y="1714500"/>
                    </a:cubicBezTo>
                    <a:cubicBezTo>
                      <a:pt x="579473" y="1708006"/>
                      <a:pt x="581207" y="1701437"/>
                      <a:pt x="584200" y="1695450"/>
                    </a:cubicBezTo>
                    <a:cubicBezTo>
                      <a:pt x="587613" y="1688624"/>
                      <a:pt x="592667" y="1682750"/>
                      <a:pt x="596900" y="1676400"/>
                    </a:cubicBezTo>
                    <a:cubicBezTo>
                      <a:pt x="599315" y="1664324"/>
                      <a:pt x="603091" y="1638617"/>
                      <a:pt x="609600" y="1625600"/>
                    </a:cubicBezTo>
                    <a:cubicBezTo>
                      <a:pt x="613013" y="1618774"/>
                      <a:pt x="618067" y="1612900"/>
                      <a:pt x="622300" y="1606550"/>
                    </a:cubicBezTo>
                    <a:cubicBezTo>
                      <a:pt x="619574" y="1587469"/>
                      <a:pt x="615171" y="1550778"/>
                      <a:pt x="609600" y="1530350"/>
                    </a:cubicBezTo>
                    <a:cubicBezTo>
                      <a:pt x="606078" y="1517435"/>
                      <a:pt x="600147" y="1505237"/>
                      <a:pt x="596900" y="1492250"/>
                    </a:cubicBezTo>
                    <a:lnTo>
                      <a:pt x="590550" y="1466850"/>
                    </a:lnTo>
                    <a:cubicBezTo>
                      <a:pt x="592667" y="1428750"/>
                      <a:pt x="596900" y="1390709"/>
                      <a:pt x="596900" y="1352550"/>
                    </a:cubicBezTo>
                    <a:cubicBezTo>
                      <a:pt x="596900" y="1339675"/>
                      <a:pt x="595502" y="1326335"/>
                      <a:pt x="590550" y="1314450"/>
                    </a:cubicBezTo>
                    <a:cubicBezTo>
                      <a:pt x="584679" y="1300361"/>
                      <a:pt x="573617" y="1289050"/>
                      <a:pt x="565150" y="1276350"/>
                    </a:cubicBezTo>
                    <a:cubicBezTo>
                      <a:pt x="528754" y="1221755"/>
                      <a:pt x="572390" y="1290830"/>
                      <a:pt x="546100" y="1238250"/>
                    </a:cubicBezTo>
                    <a:cubicBezTo>
                      <a:pt x="542687" y="1231424"/>
                      <a:pt x="536813" y="1226026"/>
                      <a:pt x="533400" y="1219200"/>
                    </a:cubicBezTo>
                    <a:cubicBezTo>
                      <a:pt x="530407" y="1213213"/>
                      <a:pt x="531783" y="1204883"/>
                      <a:pt x="527050" y="1200150"/>
                    </a:cubicBezTo>
                    <a:cubicBezTo>
                      <a:pt x="522317" y="1195417"/>
                      <a:pt x="514350" y="1195917"/>
                      <a:pt x="508000" y="1193800"/>
                    </a:cubicBezTo>
                    <a:cubicBezTo>
                      <a:pt x="493943" y="1184429"/>
                      <a:pt x="479679" y="1176718"/>
                      <a:pt x="469900" y="1162050"/>
                    </a:cubicBezTo>
                    <a:cubicBezTo>
                      <a:pt x="466187" y="1156481"/>
                      <a:pt x="466543" y="1148987"/>
                      <a:pt x="463550" y="1143000"/>
                    </a:cubicBezTo>
                    <a:cubicBezTo>
                      <a:pt x="460137" y="1136174"/>
                      <a:pt x="453950" y="1130924"/>
                      <a:pt x="450850" y="1123950"/>
                    </a:cubicBezTo>
                    <a:cubicBezTo>
                      <a:pt x="445413" y="1111717"/>
                      <a:pt x="445576" y="1096989"/>
                      <a:pt x="438150" y="1085850"/>
                    </a:cubicBezTo>
                    <a:cubicBezTo>
                      <a:pt x="421737" y="1061231"/>
                      <a:pt x="427863" y="1074040"/>
                      <a:pt x="419100" y="1047750"/>
                    </a:cubicBezTo>
                    <a:cubicBezTo>
                      <a:pt x="414319" y="999936"/>
                      <a:pt x="423714" y="993597"/>
                      <a:pt x="400050" y="965200"/>
                    </a:cubicBezTo>
                    <a:cubicBezTo>
                      <a:pt x="394301" y="958301"/>
                      <a:pt x="387350" y="952500"/>
                      <a:pt x="381000" y="946150"/>
                    </a:cubicBezTo>
                    <a:cubicBezTo>
                      <a:pt x="378883" y="939800"/>
                      <a:pt x="377643" y="933087"/>
                      <a:pt x="374650" y="927100"/>
                    </a:cubicBezTo>
                    <a:cubicBezTo>
                      <a:pt x="365809" y="909419"/>
                      <a:pt x="356944" y="903044"/>
                      <a:pt x="342900" y="889000"/>
                    </a:cubicBezTo>
                    <a:cubicBezTo>
                      <a:pt x="325291" y="836172"/>
                      <a:pt x="352090" y="920356"/>
                      <a:pt x="330200" y="825500"/>
                    </a:cubicBezTo>
                    <a:cubicBezTo>
                      <a:pt x="327190" y="812456"/>
                      <a:pt x="317500" y="787400"/>
                      <a:pt x="317500" y="787400"/>
                    </a:cubicBezTo>
                    <a:cubicBezTo>
                      <a:pt x="315383" y="766233"/>
                      <a:pt x="314385" y="744925"/>
                      <a:pt x="311150" y="723900"/>
                    </a:cubicBezTo>
                    <a:cubicBezTo>
                      <a:pt x="307603" y="700845"/>
                      <a:pt x="302565" y="706730"/>
                      <a:pt x="292100" y="685800"/>
                    </a:cubicBezTo>
                    <a:cubicBezTo>
                      <a:pt x="286765" y="675130"/>
                      <a:pt x="282452" y="651523"/>
                      <a:pt x="279400" y="641350"/>
                    </a:cubicBezTo>
                    <a:cubicBezTo>
                      <a:pt x="275553" y="628528"/>
                      <a:pt x="269947" y="616237"/>
                      <a:pt x="266700" y="603250"/>
                    </a:cubicBezTo>
                    <a:cubicBezTo>
                      <a:pt x="264583" y="594783"/>
                      <a:pt x="262858" y="586209"/>
                      <a:pt x="260350" y="577850"/>
                    </a:cubicBezTo>
                    <a:cubicBezTo>
                      <a:pt x="256503" y="565028"/>
                      <a:pt x="247650" y="539750"/>
                      <a:pt x="247650" y="539750"/>
                    </a:cubicBezTo>
                    <a:cubicBezTo>
                      <a:pt x="249767" y="531283"/>
                      <a:pt x="251492" y="522709"/>
                      <a:pt x="254000" y="514350"/>
                    </a:cubicBezTo>
                    <a:cubicBezTo>
                      <a:pt x="257847" y="501528"/>
                      <a:pt x="266700" y="476250"/>
                      <a:pt x="266700" y="476250"/>
                    </a:cubicBezTo>
                    <a:cubicBezTo>
                      <a:pt x="264583" y="463550"/>
                      <a:pt x="265579" y="449915"/>
                      <a:pt x="260350" y="438150"/>
                    </a:cubicBezTo>
                    <a:cubicBezTo>
                      <a:pt x="256703" y="429944"/>
                      <a:pt x="244369" y="427540"/>
                      <a:pt x="241300" y="419100"/>
                    </a:cubicBezTo>
                    <a:cubicBezTo>
                      <a:pt x="235468" y="403062"/>
                      <a:pt x="236648" y="385280"/>
                      <a:pt x="234950" y="368300"/>
                    </a:cubicBezTo>
                    <a:cubicBezTo>
                      <a:pt x="225517" y="273970"/>
                      <a:pt x="235589" y="320057"/>
                      <a:pt x="222250" y="266700"/>
                    </a:cubicBezTo>
                    <a:cubicBezTo>
                      <a:pt x="215098" y="130808"/>
                      <a:pt x="238239" y="179559"/>
                      <a:pt x="190500" y="107950"/>
                    </a:cubicBezTo>
                    <a:cubicBezTo>
                      <a:pt x="148183" y="44474"/>
                      <a:pt x="204447" y="87615"/>
                      <a:pt x="158750" y="57150"/>
                    </a:cubicBezTo>
                    <a:cubicBezTo>
                      <a:pt x="137341" y="25037"/>
                      <a:pt x="157672" y="47086"/>
                      <a:pt x="127000" y="31750"/>
                    </a:cubicBezTo>
                    <a:cubicBezTo>
                      <a:pt x="120174" y="28337"/>
                      <a:pt x="114924" y="22150"/>
                      <a:pt x="107950" y="19050"/>
                    </a:cubicBezTo>
                    <a:cubicBezTo>
                      <a:pt x="74919" y="4370"/>
                      <a:pt x="61560" y="5166"/>
                      <a:pt x="25400" y="0"/>
                    </a:cubicBezTo>
                    <a:cubicBezTo>
                      <a:pt x="12031" y="40108"/>
                      <a:pt x="0" y="15875"/>
                      <a:pt x="0" y="25400"/>
                    </a:cubicBezTo>
                    <a:close/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>
                  <a:solidFill>
                    <a:schemeClr val="tx2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="" xmlns:a16="http://schemas.microsoft.com/office/drawing/2014/main" id="{9573A363-D4CF-4F54-AFF2-E68D75186A1E}"/>
                </a:ext>
              </a:extLst>
            </p:cNvPr>
            <p:cNvSpPr txBox="1"/>
            <p:nvPr/>
          </p:nvSpPr>
          <p:spPr>
            <a:xfrm>
              <a:off x="8850905" y="2876876"/>
              <a:ext cx="647613" cy="24929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38100" rIns="38100" rtlCol="0">
              <a:spAutoFit/>
            </a:bodyPr>
            <a:lstStyle/>
            <a:p>
              <a:pPr>
                <a:lnSpc>
                  <a:spcPct val="85000"/>
                </a:lnSpc>
                <a:spcBef>
                  <a:spcPts val="583"/>
                </a:spcBef>
              </a:pPr>
              <a:r>
                <a:rPr lang="en-US" sz="1200" b="1" dirty="0">
                  <a:solidFill>
                    <a:schemeClr val="tx2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(vessel)</a:t>
              </a:r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="" xmlns:a16="http://schemas.microsoft.com/office/drawing/2014/main" id="{3CB0359E-9FAC-43AE-B94F-452078E97F85}"/>
                </a:ext>
              </a:extLst>
            </p:cNvPr>
            <p:cNvCxnSpPr/>
            <p:nvPr/>
          </p:nvCxnSpPr>
          <p:spPr>
            <a:xfrm flipV="1">
              <a:off x="8668402" y="5899942"/>
              <a:ext cx="0" cy="278156"/>
            </a:xfrm>
            <a:prstGeom prst="straightConnector1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  <a:headEnd type="none" w="med" len="med"/>
              <a:tailEnd type="triangle" w="lg" len="lg"/>
            </a:ln>
            <a:effectLst/>
          </p:spPr>
        </p:cxnSp>
        <p:sp>
          <p:nvSpPr>
            <p:cNvPr id="81" name="TextBox 49">
              <a:extLst>
                <a:ext uri="{FF2B5EF4-FFF2-40B4-BE49-F238E27FC236}">
                  <a16:creationId xmlns="" xmlns:a16="http://schemas.microsoft.com/office/drawing/2014/main" id="{FFAC073D-11A7-4977-8C5F-9D226BEE3C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32005" y="5452585"/>
              <a:ext cx="1872794" cy="461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34" tIns="45717" rIns="91434" bIns="45717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defTabSz="1097001" fontAlgn="auto">
                <a:spcBef>
                  <a:spcPts val="501"/>
                </a:spcBef>
                <a:spcAft>
                  <a:spcPts val="501"/>
                </a:spcAft>
                <a:defRPr/>
              </a:pPr>
              <a:r>
                <a:rPr lang="en-US" altLang="en-US" sz="1200" b="1" dirty="0">
                  <a:solidFill>
                    <a:prstClr val="white"/>
                  </a:solidFill>
                  <a:latin typeface="Calibri"/>
                  <a:cs typeface="Arial" charset="0"/>
                </a:rPr>
                <a:t>Increase in CD8+ T cell infiltration and activity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03D0FAB3-43A2-40F4-9331-3596521366C0}"/>
              </a:ext>
            </a:extLst>
          </p:cNvPr>
          <p:cNvGrpSpPr/>
          <p:nvPr/>
        </p:nvGrpSpPr>
        <p:grpSpPr>
          <a:xfrm>
            <a:off x="10049139" y="3730936"/>
            <a:ext cx="2038210" cy="2590600"/>
            <a:chOff x="9920070" y="3898215"/>
            <a:chExt cx="2038210" cy="2590600"/>
          </a:xfrm>
        </p:grpSpPr>
        <p:pic>
          <p:nvPicPr>
            <p:cNvPr id="64" name="Picture 63">
              <a:extLst>
                <a:ext uri="{FF2B5EF4-FFF2-40B4-BE49-F238E27FC236}">
                  <a16:creationId xmlns="" xmlns:a16="http://schemas.microsoft.com/office/drawing/2014/main" id="{0E55D42A-E091-4981-88FD-59228E6654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t="10991" r="30589" b="4769"/>
            <a:stretch/>
          </p:blipFill>
          <p:spPr>
            <a:xfrm>
              <a:off x="9920070" y="4287568"/>
              <a:ext cx="2038210" cy="1241375"/>
            </a:xfrm>
            <a:prstGeom prst="rect">
              <a:avLst/>
            </a:prstGeom>
            <a:solidFill>
              <a:srgbClr val="FFFEFF"/>
            </a:solidFill>
          </p:spPr>
        </p:pic>
        <p:sp>
          <p:nvSpPr>
            <p:cNvPr id="68" name="TextBox 67">
              <a:extLst>
                <a:ext uri="{FF2B5EF4-FFF2-40B4-BE49-F238E27FC236}">
                  <a16:creationId xmlns="" xmlns:a16="http://schemas.microsoft.com/office/drawing/2014/main" id="{4A3ED696-5F22-496A-BD18-CFA30FAB17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69516" y="3898215"/>
              <a:ext cx="1507206" cy="36599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txBody>
            <a:bodyPr wrap="square" lIns="38098" tIns="38098" rIns="38098" bIns="38098">
              <a:spAutoFit/>
            </a:bodyPr>
            <a:lstStyle>
              <a:lvl1pPr>
                <a:lnSpc>
                  <a:spcPct val="85000"/>
                </a:lnSpc>
                <a:spcBef>
                  <a:spcPts val="700"/>
                </a:spcBef>
                <a:spcAft>
                  <a:spcPts val="600"/>
                </a:spcAft>
                <a:buClr>
                  <a:schemeClr val="tx1"/>
                </a:buClr>
                <a:buSzPct val="100000"/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85000"/>
                </a:lnSpc>
                <a:spcBef>
                  <a:spcPts val="700"/>
                </a:spcBef>
                <a:spcAft>
                  <a:spcPts val="600"/>
                </a:spcAft>
                <a:buClr>
                  <a:schemeClr val="tx1"/>
                </a:buClr>
                <a:buSzPct val="100000"/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85000"/>
                </a:lnSpc>
                <a:spcBef>
                  <a:spcPts val="700"/>
                </a:spcBef>
                <a:buClr>
                  <a:schemeClr val="tx1"/>
                </a:buClr>
                <a:buSzPct val="100000"/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85000"/>
                </a:lnSpc>
                <a:spcBef>
                  <a:spcPts val="700"/>
                </a:spcBef>
                <a:buClr>
                  <a:schemeClr val="tx1"/>
                </a:buClr>
                <a:buSzPct val="100000"/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85000"/>
                </a:lnSpc>
                <a:spcBef>
                  <a:spcPts val="700"/>
                </a:spcBef>
                <a:buClr>
                  <a:schemeClr val="tx1"/>
                </a:buClr>
                <a:buSzPct val="100000"/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ts val="7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algn="ctr"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100" b="1" dirty="0">
                  <a:solidFill>
                    <a:srgbClr val="000000"/>
                  </a:solidFill>
                  <a:cs typeface="Arial" charset="0"/>
                </a:rPr>
                <a:t>anti-PD-L1 Combination: </a:t>
              </a:r>
              <a:r>
                <a:rPr lang="en-US" altLang="en-US" sz="1100" b="1" dirty="0">
                  <a:solidFill>
                    <a:srgbClr val="000000"/>
                  </a:solidFill>
                  <a:latin typeface="+mn-lt"/>
                  <a:cs typeface="Arial" charset="0"/>
                </a:rPr>
                <a:t>Colon26</a:t>
              </a:r>
            </a:p>
          </p:txBody>
        </p:sp>
        <p:pic>
          <p:nvPicPr>
            <p:cNvPr id="69" name="Picture 68">
              <a:extLst>
                <a:ext uri="{FF2B5EF4-FFF2-40B4-BE49-F238E27FC236}">
                  <a16:creationId xmlns="" xmlns:a16="http://schemas.microsoft.com/office/drawing/2014/main" id="{2A104E52-D59F-4E87-9B8C-AFE21554FC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l="64687" t="10991" b="46235"/>
            <a:stretch/>
          </p:blipFill>
          <p:spPr>
            <a:xfrm>
              <a:off x="10133594" y="5528944"/>
              <a:ext cx="1579051" cy="959871"/>
            </a:xfrm>
            <a:prstGeom prst="rect">
              <a:avLst/>
            </a:prstGeom>
            <a:solidFill>
              <a:srgbClr val="FFFEFF"/>
            </a:solidFill>
          </p:spPr>
        </p:pic>
      </p:grp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536E218-F863-4311-B766-C6C8B515A006}"/>
              </a:ext>
            </a:extLst>
          </p:cNvPr>
          <p:cNvSpPr/>
          <p:nvPr/>
        </p:nvSpPr>
        <p:spPr>
          <a:xfrm>
            <a:off x="10076402" y="3719434"/>
            <a:ext cx="1932435" cy="2602102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11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020"/>
    </mc:Choice>
    <mc:Fallback>
      <p:transition xmlns:p14="http://schemas.microsoft.com/office/powerpoint/2010/main" spd="slow" advTm="6202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2D58F6-885F-4938-910E-72D11A336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Phase 1b/2 CLASSICAL- Lung Study Design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8174594-A8C4-4350-A184-BB4EBDD225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Combination Trial of Pepinemab with Avelumab in NSCLC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B40C36A-1854-4879-97D8-B539588E81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4FF2FD-A51D-0845-B008-65DAD1A90916}" type="slidenum">
              <a:rPr lang="en-GB" altLang="en-US" smtClean="0"/>
              <a:pPr/>
              <a:t>4</a:t>
            </a:fld>
            <a:endParaRPr lang="en-GB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4551EAD-9968-45B7-ABAD-16C04F02C0C3}"/>
              </a:ext>
            </a:extLst>
          </p:cNvPr>
          <p:cNvSpPr txBox="1"/>
          <p:nvPr/>
        </p:nvSpPr>
        <p:spPr>
          <a:xfrm>
            <a:off x="293125" y="1692427"/>
            <a:ext cx="16040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i="1" u="sng" dirty="0">
                <a:solidFill>
                  <a:srgbClr val="1F497D"/>
                </a:solidFill>
                <a:latin typeface="Calibri" panose="020F0502020204030204"/>
                <a:ea typeface="+mn-ea"/>
              </a:rPr>
              <a:t>Phase 1b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srgbClr val="1F497D"/>
              </a:solidFill>
              <a:latin typeface="Calibri" panose="020F0502020204030204"/>
              <a:ea typeface="+mn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1F497D"/>
                </a:solidFill>
                <a:latin typeface="Calibri" panose="020F0502020204030204"/>
                <a:ea typeface="+mn-ea"/>
              </a:rPr>
              <a:t>Dose Escalation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1F497D"/>
                </a:solidFill>
                <a:latin typeface="Calibri" panose="020F0502020204030204"/>
                <a:ea typeface="+mn-ea"/>
              </a:rPr>
              <a:t>IO Naïve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1F497D"/>
                </a:solidFill>
                <a:latin typeface="Calibri" panose="020F0502020204030204"/>
                <a:ea typeface="+mn-ea"/>
              </a:rPr>
              <a:t>(n=12)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94FDAAE-CBFE-4F44-AD9A-36E2660F24EE}"/>
              </a:ext>
            </a:extLst>
          </p:cNvPr>
          <p:cNvSpPr txBox="1"/>
          <p:nvPr/>
        </p:nvSpPr>
        <p:spPr>
          <a:xfrm>
            <a:off x="383208" y="3355363"/>
            <a:ext cx="15139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i="1" u="sng" dirty="0">
                <a:solidFill>
                  <a:srgbClr val="1F497D"/>
                </a:solidFill>
                <a:latin typeface="Calibri" panose="020F0502020204030204"/>
                <a:ea typeface="+mn-ea"/>
              </a:rPr>
              <a:t>Phase 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srgbClr val="1F497D"/>
              </a:solidFill>
              <a:latin typeface="Calibri" panose="020F0502020204030204"/>
              <a:ea typeface="+mn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1F497D"/>
                </a:solidFill>
                <a:latin typeface="Calibri" panose="020F0502020204030204"/>
                <a:ea typeface="+mn-ea"/>
              </a:rPr>
              <a:t>Dose Expansion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1F497D"/>
                </a:solidFill>
                <a:latin typeface="Calibri" panose="020F0502020204030204"/>
                <a:ea typeface="+mn-ea"/>
              </a:rPr>
              <a:t>(n=50)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srgbClr val="1F497D"/>
              </a:solidFill>
              <a:latin typeface="Calibri" panose="020F0502020204030204"/>
              <a:ea typeface="+mn-ea"/>
            </a:endParaRPr>
          </a:p>
        </p:txBody>
      </p:sp>
      <p:graphicFrame>
        <p:nvGraphicFramePr>
          <p:cNvPr id="10" name="Content Placeholder 3">
            <a:extLst>
              <a:ext uri="{FF2B5EF4-FFF2-40B4-BE49-F238E27FC236}">
                <a16:creationId xmlns="" xmlns:a16="http://schemas.microsoft.com/office/drawing/2014/main" id="{C994B662-6575-4CD7-B072-0A5A4588F33B}"/>
              </a:ext>
            </a:extLst>
          </p:cNvPr>
          <p:cNvGraphicFramePr>
            <a:graphicFrameLocks/>
          </p:cNvGraphicFramePr>
          <p:nvPr/>
        </p:nvGraphicFramePr>
        <p:xfrm>
          <a:off x="2515209" y="1374266"/>
          <a:ext cx="7432143" cy="3669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Text Box 9">
            <a:extLst>
              <a:ext uri="{FF2B5EF4-FFF2-40B4-BE49-F238E27FC236}">
                <a16:creationId xmlns="" xmlns:a16="http://schemas.microsoft.com/office/drawing/2014/main" id="{EF5237E9-1D23-4953-B149-046318DDA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172" y="5126987"/>
            <a:ext cx="10721016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1500" b="1" dirty="0">
                <a:solidFill>
                  <a:srgbClr val="1F497D"/>
                </a:solidFill>
              </a:rPr>
              <a:t>Study Objectives</a:t>
            </a:r>
          </a:p>
          <a:p>
            <a:pPr marL="171444" indent="-171444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</a:rPr>
              <a:t>The primary objective is safety, tolerability, and identification of the RP2D for dose expansion.  </a:t>
            </a:r>
          </a:p>
          <a:p>
            <a:pPr marL="171444" indent="-171444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</a:rPr>
              <a:t>Secondary objectives include evaluation of efficacy, immunogenicity, and PK/PD, and an exploratory objective is to identify candidate biomarkers of activity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="" xmlns:a16="http://schemas.microsoft.com/office/drawing/2014/main" id="{AA36665D-80F4-4808-9641-21D45BC574F7}"/>
              </a:ext>
            </a:extLst>
          </p:cNvPr>
          <p:cNvSpPr/>
          <p:nvPr/>
        </p:nvSpPr>
        <p:spPr>
          <a:xfrm>
            <a:off x="9957481" y="1492330"/>
            <a:ext cx="432615" cy="3600583"/>
          </a:xfrm>
          <a:prstGeom prst="rightBrace">
            <a:avLst/>
          </a:prstGeom>
          <a:ln>
            <a:solidFill>
              <a:srgbClr val="1F49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FD400B7-22BB-447D-ABD5-9A6E8339DD6E}"/>
              </a:ext>
            </a:extLst>
          </p:cNvPr>
          <p:cNvSpPr txBox="1"/>
          <p:nvPr/>
        </p:nvSpPr>
        <p:spPr>
          <a:xfrm>
            <a:off x="10390096" y="2292781"/>
            <a:ext cx="1508779" cy="1888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67" b="1" dirty="0">
              <a:solidFill>
                <a:srgbClr val="1F497D"/>
              </a:solidFill>
            </a:endParaRPr>
          </a:p>
          <a:p>
            <a:pPr algn="ctr"/>
            <a:r>
              <a:rPr lang="en-US" sz="1667" b="1" dirty="0">
                <a:solidFill>
                  <a:srgbClr val="1F497D"/>
                </a:solidFill>
              </a:rPr>
              <a:t> pepinemab </a:t>
            </a:r>
          </a:p>
          <a:p>
            <a:pPr algn="ctr"/>
            <a:r>
              <a:rPr lang="en-US" sz="1667" b="1" dirty="0">
                <a:solidFill>
                  <a:srgbClr val="1F497D"/>
                </a:solidFill>
              </a:rPr>
              <a:t>+</a:t>
            </a:r>
          </a:p>
          <a:p>
            <a:pPr algn="ctr"/>
            <a:r>
              <a:rPr lang="en-US" sz="1667" b="1" dirty="0">
                <a:solidFill>
                  <a:srgbClr val="1F497D"/>
                </a:solidFill>
              </a:rPr>
              <a:t>10 mg/kg</a:t>
            </a:r>
          </a:p>
          <a:p>
            <a:pPr algn="ctr"/>
            <a:r>
              <a:rPr lang="en-US" sz="1667" b="1" dirty="0">
                <a:solidFill>
                  <a:srgbClr val="1F497D"/>
                </a:solidFill>
              </a:rPr>
              <a:t>avelumab</a:t>
            </a:r>
          </a:p>
          <a:p>
            <a:pPr algn="ctr"/>
            <a:r>
              <a:rPr lang="en-US" sz="1667" b="1" dirty="0">
                <a:solidFill>
                  <a:srgbClr val="1F497D"/>
                </a:solidFill>
              </a:rPr>
              <a:t>Q2W</a:t>
            </a:r>
          </a:p>
          <a:p>
            <a:endParaRPr lang="en-US" sz="1667" b="1" dirty="0">
              <a:solidFill>
                <a:srgbClr val="1F497D"/>
              </a:solidFill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="" xmlns:a16="http://schemas.microsoft.com/office/drawing/2014/main" id="{07983AE8-B920-4093-BAF2-5015C9C9C089}"/>
              </a:ext>
            </a:extLst>
          </p:cNvPr>
          <p:cNvSpPr/>
          <p:nvPr/>
        </p:nvSpPr>
        <p:spPr>
          <a:xfrm>
            <a:off x="4687836" y="2295545"/>
            <a:ext cx="432615" cy="287079"/>
          </a:xfrm>
          <a:prstGeom prst="rightArrow">
            <a:avLst/>
          </a:prstGeom>
          <a:solidFill>
            <a:srgbClr val="1F497D"/>
          </a:solidFill>
          <a:ln>
            <a:solidFill>
              <a:srgbClr val="1F4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Arrow: Right 14">
            <a:extLst>
              <a:ext uri="{FF2B5EF4-FFF2-40B4-BE49-F238E27FC236}">
                <a16:creationId xmlns="" xmlns:a16="http://schemas.microsoft.com/office/drawing/2014/main" id="{FB25C274-FF2B-49A3-A49D-34A6E6E34D13}"/>
              </a:ext>
            </a:extLst>
          </p:cNvPr>
          <p:cNvSpPr/>
          <p:nvPr/>
        </p:nvSpPr>
        <p:spPr>
          <a:xfrm>
            <a:off x="7317594" y="2295545"/>
            <a:ext cx="432615" cy="287079"/>
          </a:xfrm>
          <a:prstGeom prst="rightArrow">
            <a:avLst/>
          </a:prstGeom>
          <a:solidFill>
            <a:srgbClr val="1F497D"/>
          </a:solidFill>
          <a:ln>
            <a:solidFill>
              <a:srgbClr val="1F4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Arrow: Right 15">
            <a:extLst>
              <a:ext uri="{FF2B5EF4-FFF2-40B4-BE49-F238E27FC236}">
                <a16:creationId xmlns="" xmlns:a16="http://schemas.microsoft.com/office/drawing/2014/main" id="{B0C364CD-60B5-461D-B4BD-081F7664B0CD}"/>
              </a:ext>
            </a:extLst>
          </p:cNvPr>
          <p:cNvSpPr/>
          <p:nvPr/>
        </p:nvSpPr>
        <p:spPr>
          <a:xfrm rot="5400000">
            <a:off x="6014972" y="3065304"/>
            <a:ext cx="432615" cy="287079"/>
          </a:xfrm>
          <a:prstGeom prst="rightArrow">
            <a:avLst/>
          </a:prstGeom>
          <a:solidFill>
            <a:srgbClr val="1F497D"/>
          </a:solidFill>
          <a:ln>
            <a:solidFill>
              <a:srgbClr val="1F4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516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279"/>
    </mc:Choice>
    <mc:Fallback>
      <p:transition xmlns:p14="http://schemas.microsoft.com/office/powerpoint/2010/main" spd="slow" advTm="4027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0AA8B6D-FE72-4CC6-A788-D76ACD4B40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932" y="629114"/>
            <a:ext cx="5457048" cy="55997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0190" y="170951"/>
            <a:ext cx="2558532" cy="642477"/>
          </a:xfrm>
        </p:spPr>
        <p:txBody>
          <a:bodyPr/>
          <a:lstStyle/>
          <a:p>
            <a:r>
              <a:rPr lang="en-US" dirty="0"/>
              <a:t>Demographics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4FF2FD-A51D-0845-B008-65DAD1A90916}" type="slidenum">
              <a:rPr lang="en-GB" altLang="en-US" smtClean="0"/>
              <a:pPr/>
              <a:t>5</a:t>
            </a:fld>
            <a:endParaRPr lang="en-GB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00305" y="5545504"/>
            <a:ext cx="4818172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 subjects still on study: 2 ION / 2 IOF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2BA840D-582D-4A6B-AF3A-9245077870F9}"/>
              </a:ext>
            </a:extLst>
          </p:cNvPr>
          <p:cNvSpPr/>
          <p:nvPr/>
        </p:nvSpPr>
        <p:spPr>
          <a:xfrm>
            <a:off x="763588" y="5224971"/>
            <a:ext cx="4895380" cy="50296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C3906B6D-5284-4362-9658-13AC7E8B0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4020" y="629114"/>
            <a:ext cx="5457048" cy="4576763"/>
          </a:xfrm>
        </p:spPr>
        <p:txBody>
          <a:bodyPr/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</a:rPr>
              <a:t>The combination therapy of </a:t>
            </a:r>
            <a:r>
              <a:rPr lang="en-US" sz="1600" b="1" dirty="0" err="1">
                <a:solidFill>
                  <a:srgbClr val="002060"/>
                </a:solidFill>
              </a:rPr>
              <a:t>pepinemab</a:t>
            </a:r>
            <a:r>
              <a:rPr lang="en-US" sz="1600" b="1" dirty="0">
                <a:solidFill>
                  <a:srgbClr val="002060"/>
                </a:solidFill>
              </a:rPr>
              <a:t> plus </a:t>
            </a:r>
            <a:r>
              <a:rPr lang="en-US" sz="1600" b="1" dirty="0" err="1">
                <a:solidFill>
                  <a:srgbClr val="002060"/>
                </a:solidFill>
              </a:rPr>
              <a:t>avelumab</a:t>
            </a:r>
            <a:r>
              <a:rPr lang="en-US" sz="1600" b="1" dirty="0">
                <a:solidFill>
                  <a:srgbClr val="002060"/>
                </a:solidFill>
              </a:rPr>
              <a:t> is well tolerated at all dose levels</a:t>
            </a:r>
            <a:r>
              <a:rPr lang="en-US" sz="1600" dirty="0">
                <a:solidFill>
                  <a:srgbClr val="002060"/>
                </a:solidFill>
              </a:rPr>
              <a:t>; no concerning safety signals identified to date.</a:t>
            </a:r>
          </a:p>
          <a:p>
            <a:pPr marL="171450" indent="-171450" algn="just"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One DLT, a grade 3 pulmonary embolism, occurred in the 10mg/kg </a:t>
            </a:r>
            <a:r>
              <a:rPr lang="en-US" sz="1600" dirty="0" err="1">
                <a:solidFill>
                  <a:srgbClr val="002060"/>
                </a:solidFill>
              </a:rPr>
              <a:t>pepinemab</a:t>
            </a:r>
            <a:r>
              <a:rPr lang="en-US" sz="1600" dirty="0">
                <a:solidFill>
                  <a:srgbClr val="002060"/>
                </a:solidFill>
              </a:rPr>
              <a:t> + 10mg/kg </a:t>
            </a:r>
            <a:r>
              <a:rPr lang="en-US" sz="1600" dirty="0" err="1">
                <a:solidFill>
                  <a:srgbClr val="002060"/>
                </a:solidFill>
              </a:rPr>
              <a:t>avelumab</a:t>
            </a:r>
            <a:r>
              <a:rPr lang="en-US" sz="1600" dirty="0">
                <a:solidFill>
                  <a:srgbClr val="002060"/>
                </a:solidFill>
              </a:rPr>
              <a:t> escalation cohort, resolved and did not recur in that same subject or additional subjects in any cohort.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2060"/>
                </a:solidFill>
                <a:ea typeface="MS PGothic" charset="-128"/>
                <a:cs typeface="Helvetica" panose="020B0604020202020204" pitchFamily="34" charset="0"/>
              </a:rPr>
              <a:t>The most frequent related AEs still remain at grades 1 or 2 fatigue, pyrexia, or chills.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2060"/>
                </a:solidFill>
                <a:ea typeface="MS PGothic" charset="-128"/>
                <a:cs typeface="Helvetica" panose="020B0604020202020204" pitchFamily="34" charset="0"/>
              </a:rPr>
              <a:t>Two (2) Immune Related Adverse Event (</a:t>
            </a:r>
            <a:r>
              <a:rPr lang="en-US" sz="1600" dirty="0" err="1">
                <a:solidFill>
                  <a:srgbClr val="002060"/>
                </a:solidFill>
                <a:ea typeface="MS PGothic" charset="-128"/>
                <a:cs typeface="Helvetica" panose="020B0604020202020204" pitchFamily="34" charset="0"/>
              </a:rPr>
              <a:t>irAE</a:t>
            </a:r>
            <a:r>
              <a:rPr lang="en-US" sz="1600" dirty="0">
                <a:solidFill>
                  <a:srgbClr val="002060"/>
                </a:solidFill>
                <a:ea typeface="MS PGothic" charset="-128"/>
                <a:cs typeface="Helvetica" panose="020B0604020202020204" pitchFamily="34" charset="0"/>
              </a:rPr>
              <a:t>) occurred during the Expansion Cohort  (immune related myositis and immune mediated pneumonitis).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2060"/>
                </a:solidFill>
                <a:ea typeface="MS PGothic" charset="-128"/>
                <a:cs typeface="Helvetica" panose="020B0604020202020204" pitchFamily="34" charset="0"/>
              </a:rPr>
              <a:t>No deaths (grade 5) have been reported that were related to study treatment (pepinemab and </a:t>
            </a:r>
            <a:r>
              <a:rPr lang="en-US" sz="1600" dirty="0" err="1">
                <a:solidFill>
                  <a:srgbClr val="002060"/>
                </a:solidFill>
                <a:ea typeface="MS PGothic" charset="-128"/>
                <a:cs typeface="Helvetica" panose="020B0604020202020204" pitchFamily="34" charset="0"/>
              </a:rPr>
              <a:t>avelumab</a:t>
            </a:r>
            <a:r>
              <a:rPr lang="en-US" sz="1600" dirty="0">
                <a:solidFill>
                  <a:srgbClr val="002060"/>
                </a:solidFill>
                <a:ea typeface="MS PGothic" charset="-128"/>
                <a:cs typeface="Helvetica" panose="020B0604020202020204" pitchFamily="34" charset="0"/>
              </a:rPr>
              <a:t>) (14 Jan 2020)</a:t>
            </a:r>
          </a:p>
          <a:p>
            <a:pPr marL="142869" indent="-142869"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Overall immunogenicity does not appear to be a concern with this combination.</a:t>
            </a:r>
          </a:p>
          <a:p>
            <a:pPr marL="285750" lvl="1" indent="0">
              <a:buSzPct val="80000"/>
              <a:buNone/>
            </a:pPr>
            <a:endParaRPr lang="en-US" sz="1400" dirty="0">
              <a:solidFill>
                <a:schemeClr val="tx2"/>
              </a:solidFill>
            </a:endParaRPr>
          </a:p>
          <a:p>
            <a:pPr marL="142869" indent="-142869">
              <a:buSzPct val="80000"/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/>
              </a:solidFill>
            </a:endParaRPr>
          </a:p>
          <a:p>
            <a:endParaRPr lang="en-US" sz="1600" dirty="0"/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15443069-7B3C-429B-98F3-B3EA250EE8ED}"/>
              </a:ext>
            </a:extLst>
          </p:cNvPr>
          <p:cNvSpPr txBox="1">
            <a:spLocks/>
          </p:cNvSpPr>
          <p:nvPr/>
        </p:nvSpPr>
        <p:spPr>
          <a:xfrm>
            <a:off x="8689658" y="145080"/>
            <a:ext cx="1385995" cy="48403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 kern="1200" spc="-40">
                <a:solidFill>
                  <a:srgbClr val="184586"/>
                </a:solidFill>
                <a:latin typeface="Helvetica" panose="020B0604020202020204" pitchFamily="34" charset="0"/>
                <a:ea typeface="MS PGothic" panose="020B0600070205080204" pitchFamily="34" charset="-128"/>
                <a:cs typeface="Helvetica" panose="020B0604020202020204" pitchFamily="34" charset="0"/>
              </a:defRPr>
            </a:lvl1pPr>
            <a:lvl2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Arial" charset="0"/>
              </a:defRPr>
            </a:lvl2pPr>
            <a:lvl3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Arial" charset="0"/>
              </a:defRPr>
            </a:lvl3pPr>
            <a:lvl4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Arial" charset="0"/>
              </a:defRPr>
            </a:lvl4pPr>
            <a:lvl5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Arial" charset="0"/>
              </a:defRPr>
            </a:lvl5pPr>
            <a:lvl6pPr marL="4572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/>
              <a:t>Safety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D586652-BE20-41C4-A81A-36EA2ADDABE5}"/>
              </a:ext>
            </a:extLst>
          </p:cNvPr>
          <p:cNvSpPr txBox="1"/>
          <p:nvPr/>
        </p:nvSpPr>
        <p:spPr>
          <a:xfrm>
            <a:off x="5585801" y="5245622"/>
            <a:ext cx="877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75000"/>
                  </a:schemeClr>
                </a:solidFill>
              </a:rPr>
              <a:t>PD-L1 neg/ low</a:t>
            </a:r>
          </a:p>
        </p:txBody>
      </p:sp>
      <p:pic>
        <p:nvPicPr>
          <p:cNvPr id="10" name="Sound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250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907"/>
    </mc:Choice>
    <mc:Fallback>
      <p:transition xmlns:p14="http://schemas.microsoft.com/office/powerpoint/2010/main" spd="slow" advTm="3890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3BA0935-3B11-4686-8146-8759CAE995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144" t="13844" r="23968" b="13844"/>
          <a:stretch/>
        </p:blipFill>
        <p:spPr>
          <a:xfrm>
            <a:off x="125309" y="814337"/>
            <a:ext cx="6295050" cy="59074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00981483-6F1C-447E-B585-CAD642FEA41B}"/>
              </a:ext>
            </a:extLst>
          </p:cNvPr>
          <p:cNvSpPr txBox="1"/>
          <p:nvPr/>
        </p:nvSpPr>
        <p:spPr>
          <a:xfrm>
            <a:off x="274563" y="2627060"/>
            <a:ext cx="234219" cy="236697"/>
          </a:xfrm>
          <a:prstGeom prst="rect">
            <a:avLst/>
          </a:prstGeom>
          <a:solidFill>
            <a:srgbClr val="FFFEFF"/>
          </a:solidFill>
        </p:spPr>
        <p:txBody>
          <a:bodyPr wrap="square" rtlCol="0">
            <a:spAutoFit/>
          </a:bodyPr>
          <a:lstStyle/>
          <a:p>
            <a:pPr algn="r" defTabSz="1097280" fontAlgn="base">
              <a:spcBef>
                <a:spcPct val="0"/>
              </a:spcBef>
              <a:spcAft>
                <a:spcPct val="0"/>
              </a:spcAft>
            </a:pPr>
            <a:endParaRPr lang="en-US" sz="1320" dirty="0">
              <a:solidFill>
                <a:srgbClr val="000000"/>
              </a:solidFill>
              <a:latin typeface="Calibri" charset="0"/>
              <a:ea typeface="MS PGothic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0417FB-A499-4EB8-9092-F9CA3053B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24" y="73392"/>
            <a:ext cx="11118804" cy="352425"/>
          </a:xfrm>
        </p:spPr>
        <p:txBody>
          <a:bodyPr/>
          <a:lstStyle/>
          <a:p>
            <a:r>
              <a:rPr lang="en-US" dirty="0"/>
              <a:t>Time on Study in Evaluable Subjects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11B310F-4C6F-4A7F-BACC-767E9E3F72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4FF2FD-A51D-0845-B008-65DAD1A90916}" type="slidenum">
              <a:rPr lang="en-GB" altLang="en-US" smtClean="0"/>
              <a:pPr/>
              <a:t>6</a:t>
            </a:fld>
            <a:endParaRPr lang="en-GB" altLang="en-US" dirty="0"/>
          </a:p>
        </p:txBody>
      </p:sp>
      <p:sp>
        <p:nvSpPr>
          <p:cNvPr id="8" name="Text Box 9">
            <a:extLst>
              <a:ext uri="{FF2B5EF4-FFF2-40B4-BE49-F238E27FC236}">
                <a16:creationId xmlns="" xmlns:a16="http://schemas.microsoft.com/office/drawing/2014/main" id="{3926EC31-6BAC-435B-AC70-0C1ACC23A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6870" y="2098163"/>
            <a:ext cx="4039904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i="1" dirty="0">
                <a:solidFill>
                  <a:schemeClr val="accent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97% of PR </a:t>
            </a:r>
            <a:r>
              <a:rPr lang="en-US" sz="2000" dirty="0">
                <a:solidFill>
                  <a:schemeClr val="accent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&amp; </a:t>
            </a:r>
            <a:r>
              <a:rPr lang="en-US" sz="2000" b="1" i="1" dirty="0">
                <a:solidFill>
                  <a:schemeClr val="accent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SD</a:t>
            </a:r>
            <a:r>
              <a:rPr lang="en-US" sz="2000" b="1" dirty="0">
                <a:solidFill>
                  <a:schemeClr val="accent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000" dirty="0">
                <a:solidFill>
                  <a:schemeClr val="accent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subjects were reported to have Negative or Low PD-L1 expression*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194108E-CB5D-4D57-BEF6-DAA1092A5A21}"/>
              </a:ext>
            </a:extLst>
          </p:cNvPr>
          <p:cNvSpPr txBox="1"/>
          <p:nvPr/>
        </p:nvSpPr>
        <p:spPr>
          <a:xfrm>
            <a:off x="600006" y="518356"/>
            <a:ext cx="115919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chemeClr val="accent4"/>
                </a:solidFill>
              </a:rPr>
              <a:t>IO Naïve Subjects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94C7ABD-796B-4998-B0AA-AF6A7A02B816}"/>
              </a:ext>
            </a:extLst>
          </p:cNvPr>
          <p:cNvSpPr txBox="1"/>
          <p:nvPr/>
        </p:nvSpPr>
        <p:spPr>
          <a:xfrm>
            <a:off x="600006" y="2863757"/>
            <a:ext cx="114234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chemeClr val="accent4"/>
                </a:solidFill>
              </a:rPr>
              <a:t>IO Failure Subjects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B3F124D-E9C0-430A-AE76-CDE7E4877EF8}"/>
              </a:ext>
            </a:extLst>
          </p:cNvPr>
          <p:cNvSpPr txBox="1"/>
          <p:nvPr/>
        </p:nvSpPr>
        <p:spPr>
          <a:xfrm>
            <a:off x="6472052" y="6257836"/>
            <a:ext cx="522464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*PD-L1 analysis was performed via </a:t>
            </a:r>
            <a:r>
              <a:rPr lang="en-US" sz="1050" dirty="0" err="1"/>
              <a:t>Dako</a:t>
            </a:r>
            <a:r>
              <a:rPr lang="en-US" sz="1050" dirty="0"/>
              <a:t> 73-10 </a:t>
            </a:r>
            <a:r>
              <a:rPr lang="en-US" sz="1050" dirty="0" err="1"/>
              <a:t>pharmDx</a:t>
            </a:r>
            <a:r>
              <a:rPr lang="en-US" sz="1050" dirty="0"/>
              <a:t>. PD-L1 status was available for 51/62 subjects.  A total of 29 SD and PR subjects were analyzed and 28 were reported to be PD-L1 negative or low (0-80%); 10 of these were PD-L1 negative (&lt;1%).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80D8F1D-1B27-4F5C-BFFA-2C35AB4E3FAC}"/>
              </a:ext>
            </a:extLst>
          </p:cNvPr>
          <p:cNvSpPr/>
          <p:nvPr/>
        </p:nvSpPr>
        <p:spPr>
          <a:xfrm>
            <a:off x="6203828" y="3626000"/>
            <a:ext cx="58196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59% of evaluable patients (17/29) whose tumors had progressed during or following treatment with anti-PD-x antibodies benefited from switching to the combination therapy, which appears to induce a halt or reversal of tumor progression</a:t>
            </a:r>
            <a:r>
              <a:rPr lang="en-US" sz="14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400" dirty="0">
              <a:solidFill>
                <a:schemeClr val="tx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Three (3) subjects were IO primary refractory before entering trial ( 	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Two (2) subjects who failed </a:t>
            </a:r>
            <a:r>
              <a:rPr lang="en-US" sz="1400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pembro</a:t>
            </a:r>
            <a:r>
              <a:rPr lang="en-US" sz="14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have attained PRs with 65% and 52% tumor reduction at most recent scan.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Durable response of ≥1 year has been achieved in 1 subject and ≥6 months in 5 subjects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97D83649-93D7-4800-B676-822E5A2BC8C0}"/>
              </a:ext>
            </a:extLst>
          </p:cNvPr>
          <p:cNvCxnSpPr>
            <a:cxnSpLocks/>
          </p:cNvCxnSpPr>
          <p:nvPr/>
        </p:nvCxnSpPr>
        <p:spPr>
          <a:xfrm>
            <a:off x="11477670" y="4629789"/>
            <a:ext cx="21820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DBAEFF34-3BCC-4D5D-85E9-532FB8706FD5}"/>
              </a:ext>
            </a:extLst>
          </p:cNvPr>
          <p:cNvSpPr/>
          <p:nvPr/>
        </p:nvSpPr>
        <p:spPr>
          <a:xfrm>
            <a:off x="6162181" y="832019"/>
            <a:ext cx="565845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81% of evaluable patients (17/21) have experienced disease control (PR+SD) while receiving the combination.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Durable clinical benefit of ≥1 year has been achieved in 4 subjects and ≥6 months in 6 subjects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550DCB0-04AD-4DB5-8219-201CA8822F78}"/>
              </a:ext>
            </a:extLst>
          </p:cNvPr>
          <p:cNvSpPr txBox="1"/>
          <p:nvPr/>
        </p:nvSpPr>
        <p:spPr>
          <a:xfrm>
            <a:off x="4061860" y="5790620"/>
            <a:ext cx="386619" cy="295466"/>
          </a:xfrm>
          <a:prstGeom prst="rect">
            <a:avLst/>
          </a:prstGeom>
          <a:solidFill>
            <a:srgbClr val="FFFEFF"/>
          </a:solidFill>
        </p:spPr>
        <p:txBody>
          <a:bodyPr wrap="square" rtlCol="0">
            <a:spAutoFit/>
          </a:bodyPr>
          <a:lstStyle/>
          <a:p>
            <a:pPr algn="r" defTabSz="1097280" fontAlgn="base">
              <a:spcBef>
                <a:spcPct val="0"/>
              </a:spcBef>
              <a:spcAft>
                <a:spcPct val="0"/>
              </a:spcAft>
            </a:pPr>
            <a:endParaRPr lang="en-US" sz="1320" dirty="0">
              <a:solidFill>
                <a:srgbClr val="000000"/>
              </a:solidFill>
              <a:latin typeface="Calibri" charset="0"/>
              <a:ea typeface="MS PGothic" charset="-12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2BE0F4E-9CDF-45CD-9829-56AFE5E3D453}"/>
              </a:ext>
            </a:extLst>
          </p:cNvPr>
          <p:cNvSpPr txBox="1"/>
          <p:nvPr/>
        </p:nvSpPr>
        <p:spPr>
          <a:xfrm>
            <a:off x="4143053" y="5780887"/>
            <a:ext cx="3866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09728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Calibri" charset="0"/>
                <a:ea typeface="MS PGothic" charset="-128"/>
              </a:rPr>
              <a:t>++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C4E2504-2B79-4957-95A2-CF297F8D7F87}"/>
              </a:ext>
            </a:extLst>
          </p:cNvPr>
          <p:cNvSpPr txBox="1"/>
          <p:nvPr/>
        </p:nvSpPr>
        <p:spPr>
          <a:xfrm>
            <a:off x="213387" y="2586758"/>
            <a:ext cx="3866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09728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  <a:latin typeface="Calibri" charset="0"/>
                <a:ea typeface="MS PGothic" charset="-128"/>
              </a:rPr>
              <a:t>++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8955238-135E-4688-A710-4766201263A9}"/>
              </a:ext>
            </a:extLst>
          </p:cNvPr>
          <p:cNvSpPr txBox="1"/>
          <p:nvPr/>
        </p:nvSpPr>
        <p:spPr>
          <a:xfrm>
            <a:off x="2619375" y="6482280"/>
            <a:ext cx="104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Weeks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0F0EC5AC-F10A-49E6-9B95-79FC1393A424}"/>
              </a:ext>
            </a:extLst>
          </p:cNvPr>
          <p:cNvCxnSpPr/>
          <p:nvPr/>
        </p:nvCxnSpPr>
        <p:spPr>
          <a:xfrm flipV="1">
            <a:off x="2303813" y="6305797"/>
            <a:ext cx="0" cy="4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9348429B-BCE8-4242-96F9-99837A75ADDC}"/>
              </a:ext>
            </a:extLst>
          </p:cNvPr>
          <p:cNvCxnSpPr>
            <a:cxnSpLocks/>
          </p:cNvCxnSpPr>
          <p:nvPr/>
        </p:nvCxnSpPr>
        <p:spPr>
          <a:xfrm flipV="1">
            <a:off x="2160065" y="837127"/>
            <a:ext cx="0" cy="5577746"/>
          </a:xfrm>
          <a:prstGeom prst="line">
            <a:avLst/>
          </a:prstGeom>
          <a:ln>
            <a:solidFill>
              <a:schemeClr val="accent4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769284C1-2040-4B8A-B239-D0871F10B319}"/>
              </a:ext>
            </a:extLst>
          </p:cNvPr>
          <p:cNvCxnSpPr>
            <a:cxnSpLocks/>
          </p:cNvCxnSpPr>
          <p:nvPr/>
        </p:nvCxnSpPr>
        <p:spPr>
          <a:xfrm flipV="1">
            <a:off x="4078638" y="837127"/>
            <a:ext cx="0" cy="5577746"/>
          </a:xfrm>
          <a:prstGeom prst="line">
            <a:avLst/>
          </a:prstGeom>
          <a:ln>
            <a:solidFill>
              <a:schemeClr val="accent4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C32F4CD-7D59-48B7-935F-A144861C384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221" t="38775" b="39320"/>
          <a:stretch/>
        </p:blipFill>
        <p:spPr>
          <a:xfrm>
            <a:off x="3760663" y="3836984"/>
            <a:ext cx="2139029" cy="2274373"/>
          </a:xfrm>
          <a:prstGeom prst="rect">
            <a:avLst/>
          </a:prstGeom>
          <a:solidFill>
            <a:srgbClr val="FFFEFF"/>
          </a:solidFill>
          <a:ln>
            <a:solidFill>
              <a:srgbClr val="184586"/>
            </a:solidFill>
          </a:ln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0667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311"/>
    </mc:Choice>
    <mc:Fallback>
      <p:transition xmlns:p14="http://schemas.microsoft.com/office/powerpoint/2010/main" spd="slow" advTm="4731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="" xmlns:a16="http://schemas.microsoft.com/office/drawing/2014/main" id="{4567011B-DF8E-4929-82D4-8D2E6EB18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66" y="149025"/>
            <a:ext cx="11201400" cy="352425"/>
          </a:xfrm>
        </p:spPr>
        <p:txBody>
          <a:bodyPr/>
          <a:lstStyle/>
          <a:p>
            <a:r>
              <a:rPr lang="en-US" dirty="0"/>
              <a:t>CLASSICAL- Lung: IO Failure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="" xmlns:a16="http://schemas.microsoft.com/office/drawing/2014/main" id="{7877E811-02B1-40CE-92A5-A43C1701B5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3959" y="623715"/>
            <a:ext cx="11201400" cy="371475"/>
          </a:xfrm>
        </p:spPr>
        <p:txBody>
          <a:bodyPr/>
          <a:lstStyle/>
          <a:p>
            <a:r>
              <a:rPr lang="en-US" dirty="0"/>
              <a:t>Increase in CD8+ T cell infiltration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F5BBCED9-65EC-43A4-8165-A52F9495D4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34475" y="6489297"/>
            <a:ext cx="2562225" cy="365125"/>
          </a:xfrm>
        </p:spPr>
        <p:txBody>
          <a:bodyPr/>
          <a:lstStyle/>
          <a:p>
            <a:fld id="{52A92FA6-A381-4DCA-8A57-F3AF99D88B9C}" type="slidenum">
              <a:rPr lang="en-US" altLang="en-US" smtClean="0"/>
              <a:pPr/>
              <a:t>7</a:t>
            </a:fld>
            <a:endParaRPr lang="en-US" alt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7C3F8301-BCC7-4811-AF06-602973B83DD9}"/>
              </a:ext>
            </a:extLst>
          </p:cNvPr>
          <p:cNvSpPr txBox="1"/>
          <p:nvPr/>
        </p:nvSpPr>
        <p:spPr>
          <a:xfrm rot="16200000">
            <a:off x="-540318" y="1988497"/>
            <a:ext cx="152399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accent4"/>
                </a:solidFill>
              </a:rPr>
              <a:t>Pre-Treatment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006D0600-DB8C-4F8B-A8ED-FED223AC5E81}"/>
              </a:ext>
            </a:extLst>
          </p:cNvPr>
          <p:cNvSpPr txBox="1"/>
          <p:nvPr/>
        </p:nvSpPr>
        <p:spPr>
          <a:xfrm rot="16200000">
            <a:off x="-540319" y="3232396"/>
            <a:ext cx="152399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accent4"/>
                </a:solidFill>
              </a:rPr>
              <a:t>On-Treatment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0E5265F2-73C8-4E5C-8081-33319BBCC4C4}"/>
              </a:ext>
            </a:extLst>
          </p:cNvPr>
          <p:cNvSpPr txBox="1"/>
          <p:nvPr/>
        </p:nvSpPr>
        <p:spPr>
          <a:xfrm>
            <a:off x="1280720" y="906889"/>
            <a:ext cx="721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/>
                </a:solidFill>
              </a:rPr>
              <a:t>PR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="" xmlns:a16="http://schemas.microsoft.com/office/drawing/2014/main" id="{258DF86A-58E6-4F28-BBCF-6E1199918193}"/>
              </a:ext>
            </a:extLst>
          </p:cNvPr>
          <p:cNvSpPr/>
          <p:nvPr/>
        </p:nvSpPr>
        <p:spPr>
          <a:xfrm>
            <a:off x="318274" y="1476017"/>
            <a:ext cx="2571967" cy="3545831"/>
          </a:xfrm>
          <a:prstGeom prst="rect">
            <a:avLst/>
          </a:prstGeom>
          <a:noFill/>
          <a:ln w="28575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510CF1E8-D589-4FAD-AA50-00F1F7356B24}"/>
              </a:ext>
            </a:extLst>
          </p:cNvPr>
          <p:cNvSpPr txBox="1"/>
          <p:nvPr/>
        </p:nvSpPr>
        <p:spPr>
          <a:xfrm>
            <a:off x="5771747" y="894529"/>
            <a:ext cx="721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/>
                </a:solidFill>
              </a:rPr>
              <a:t>SD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18BA786C-4455-4253-AFFA-F39F2C4EA85C}"/>
              </a:ext>
            </a:extLst>
          </p:cNvPr>
          <p:cNvSpPr/>
          <p:nvPr/>
        </p:nvSpPr>
        <p:spPr>
          <a:xfrm>
            <a:off x="2964629" y="1495697"/>
            <a:ext cx="6374528" cy="352615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5EBB9141-5CA9-45F9-89A1-E62BD398BC34}"/>
              </a:ext>
            </a:extLst>
          </p:cNvPr>
          <p:cNvSpPr txBox="1"/>
          <p:nvPr/>
        </p:nvSpPr>
        <p:spPr>
          <a:xfrm>
            <a:off x="10307981" y="983534"/>
            <a:ext cx="721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/>
                </a:solidFill>
              </a:rPr>
              <a:t>PD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="" xmlns:a16="http://schemas.microsoft.com/office/drawing/2014/main" id="{FEB55763-85F9-454E-A035-01F410F85843}"/>
              </a:ext>
            </a:extLst>
          </p:cNvPr>
          <p:cNvSpPr/>
          <p:nvPr/>
        </p:nvSpPr>
        <p:spPr>
          <a:xfrm>
            <a:off x="9417119" y="1467251"/>
            <a:ext cx="2591169" cy="352615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Left Brace 88">
            <a:extLst>
              <a:ext uri="{FF2B5EF4-FFF2-40B4-BE49-F238E27FC236}">
                <a16:creationId xmlns="" xmlns:a16="http://schemas.microsoft.com/office/drawing/2014/main" id="{37863DF7-B17F-402E-95A3-C20CB1802BD4}"/>
              </a:ext>
            </a:extLst>
          </p:cNvPr>
          <p:cNvSpPr/>
          <p:nvPr/>
        </p:nvSpPr>
        <p:spPr>
          <a:xfrm rot="16200000">
            <a:off x="4793991" y="3288371"/>
            <a:ext cx="154240" cy="3715676"/>
          </a:xfrm>
          <a:prstGeom prst="leftBrace">
            <a:avLst/>
          </a:prstGeom>
          <a:noFill/>
          <a:ln w="6350" cap="flat" cmpd="sng" algn="ctr">
            <a:solidFill>
              <a:srgbClr val="47494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3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0" cap="none" spc="0" normalizeH="0" baseline="0" noProof="0" dirty="0">
              <a:ln>
                <a:noFill/>
              </a:ln>
              <a:solidFill>
                <a:srgbClr val="07539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960A32B1-0CF6-43A9-85DA-4497C1DC4FB1}"/>
              </a:ext>
            </a:extLst>
          </p:cNvPr>
          <p:cNvSpPr txBox="1"/>
          <p:nvPr/>
        </p:nvSpPr>
        <p:spPr>
          <a:xfrm>
            <a:off x="2969715" y="5203930"/>
            <a:ext cx="3818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No tumor detected in these 3 biopsies from patients with stable disease</a:t>
            </a:r>
          </a:p>
        </p:txBody>
      </p:sp>
      <p:sp>
        <p:nvSpPr>
          <p:cNvPr id="91" name="Left Brace 90">
            <a:extLst>
              <a:ext uri="{FF2B5EF4-FFF2-40B4-BE49-F238E27FC236}">
                <a16:creationId xmlns="" xmlns:a16="http://schemas.microsoft.com/office/drawing/2014/main" id="{C86EC8E5-56EB-42E1-AC3E-DE1E4AA44507}"/>
              </a:ext>
            </a:extLst>
          </p:cNvPr>
          <p:cNvSpPr/>
          <p:nvPr/>
        </p:nvSpPr>
        <p:spPr>
          <a:xfrm rot="16200000">
            <a:off x="1555621" y="4013998"/>
            <a:ext cx="114796" cy="2260363"/>
          </a:xfrm>
          <a:prstGeom prst="leftBrace">
            <a:avLst>
              <a:gd name="adj1" fmla="val 8333"/>
              <a:gd name="adj2" fmla="val 50000"/>
            </a:avLst>
          </a:prstGeom>
          <a:noFill/>
          <a:ln w="6350" cap="flat" cmpd="sng" algn="ctr">
            <a:solidFill>
              <a:srgbClr val="47494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3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0" cap="none" spc="0" normalizeH="0" baseline="0" noProof="0" dirty="0">
              <a:ln>
                <a:noFill/>
              </a:ln>
              <a:solidFill>
                <a:srgbClr val="07539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="" xmlns:a16="http://schemas.microsoft.com/office/drawing/2014/main" id="{799ED968-70BF-4310-A2B1-8B84AEA77545}"/>
              </a:ext>
            </a:extLst>
          </p:cNvPr>
          <p:cNvSpPr txBox="1"/>
          <p:nvPr/>
        </p:nvSpPr>
        <p:spPr>
          <a:xfrm>
            <a:off x="217692" y="5229907"/>
            <a:ext cx="2764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No or low tumor detected in these 2 biopsies from patients with PR</a:t>
            </a:r>
          </a:p>
        </p:txBody>
      </p:sp>
      <p:graphicFrame>
        <p:nvGraphicFramePr>
          <p:cNvPr id="52" name="Chart 51">
            <a:extLst>
              <a:ext uri="{FF2B5EF4-FFF2-40B4-BE49-F238E27FC236}">
                <a16:creationId xmlns="" xmlns:a16="http://schemas.microsoft.com/office/drawing/2014/main" id="{15A35A17-06CD-4B66-AD64-D7C75CC6BC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733357"/>
              </p:ext>
            </p:extLst>
          </p:nvPr>
        </p:nvGraphicFramePr>
        <p:xfrm>
          <a:off x="377299" y="4024437"/>
          <a:ext cx="1223970" cy="981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3" name="Chart 52">
            <a:extLst>
              <a:ext uri="{FF2B5EF4-FFF2-40B4-BE49-F238E27FC236}">
                <a16:creationId xmlns="" xmlns:a16="http://schemas.microsoft.com/office/drawing/2014/main" id="{A165C837-1303-47BD-A3E0-EC610E11D2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796386"/>
              </p:ext>
            </p:extLst>
          </p:nvPr>
        </p:nvGraphicFramePr>
        <p:xfrm>
          <a:off x="1648660" y="4024437"/>
          <a:ext cx="1223970" cy="981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4" name="Chart 53">
            <a:extLst>
              <a:ext uri="{FF2B5EF4-FFF2-40B4-BE49-F238E27FC236}">
                <a16:creationId xmlns="" xmlns:a16="http://schemas.microsoft.com/office/drawing/2014/main" id="{B4442D13-D334-4E7F-841A-58BBFC7C8D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8608602"/>
              </p:ext>
            </p:extLst>
          </p:nvPr>
        </p:nvGraphicFramePr>
        <p:xfrm>
          <a:off x="6709371" y="3960436"/>
          <a:ext cx="1223970" cy="981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55" name="Chart 54">
            <a:extLst>
              <a:ext uri="{FF2B5EF4-FFF2-40B4-BE49-F238E27FC236}">
                <a16:creationId xmlns="" xmlns:a16="http://schemas.microsoft.com/office/drawing/2014/main" id="{0413FC61-31FC-479D-BC96-25948997F8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9859919"/>
              </p:ext>
            </p:extLst>
          </p:nvPr>
        </p:nvGraphicFramePr>
        <p:xfrm>
          <a:off x="3038074" y="4053895"/>
          <a:ext cx="1223970" cy="981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6" name="Chart 55">
            <a:extLst>
              <a:ext uri="{FF2B5EF4-FFF2-40B4-BE49-F238E27FC236}">
                <a16:creationId xmlns="" xmlns:a16="http://schemas.microsoft.com/office/drawing/2014/main" id="{62919FEF-DAA7-41AD-9941-29E58EAD9A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8455628"/>
              </p:ext>
            </p:extLst>
          </p:nvPr>
        </p:nvGraphicFramePr>
        <p:xfrm>
          <a:off x="9466162" y="4015670"/>
          <a:ext cx="1223970" cy="981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57" name="Chart 56">
            <a:extLst>
              <a:ext uri="{FF2B5EF4-FFF2-40B4-BE49-F238E27FC236}">
                <a16:creationId xmlns="" xmlns:a16="http://schemas.microsoft.com/office/drawing/2014/main" id="{538CC406-73C4-427E-B7C6-3CC25462BD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7878910"/>
              </p:ext>
            </p:extLst>
          </p:nvPr>
        </p:nvGraphicFramePr>
        <p:xfrm>
          <a:off x="10743374" y="4015670"/>
          <a:ext cx="1223970" cy="981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58" name="Chart 57">
            <a:extLst>
              <a:ext uri="{FF2B5EF4-FFF2-40B4-BE49-F238E27FC236}">
                <a16:creationId xmlns="" xmlns:a16="http://schemas.microsoft.com/office/drawing/2014/main" id="{9D7E8DD7-48C6-49FB-B56E-6BF758EA92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362185"/>
              </p:ext>
            </p:extLst>
          </p:nvPr>
        </p:nvGraphicFramePr>
        <p:xfrm>
          <a:off x="4332237" y="4053895"/>
          <a:ext cx="1223970" cy="981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59" name="Chart 58">
            <a:extLst>
              <a:ext uri="{FF2B5EF4-FFF2-40B4-BE49-F238E27FC236}">
                <a16:creationId xmlns="" xmlns:a16="http://schemas.microsoft.com/office/drawing/2014/main" id="{2820577A-EA7F-488C-A0BB-BFE0AF617B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3822444"/>
              </p:ext>
            </p:extLst>
          </p:nvPr>
        </p:nvGraphicFramePr>
        <p:xfrm>
          <a:off x="7959537" y="4041933"/>
          <a:ext cx="1223970" cy="981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3E4B3F0-4AE0-4297-A9B6-300EB2A8A5A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447" y="1555221"/>
            <a:ext cx="1188720" cy="118872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21E61B0-EAAD-4354-95A8-416D1DC5144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447" y="2797326"/>
            <a:ext cx="1188720" cy="118872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8" name="Picture 7" descr="A picture containing red, rain&#10;&#10;Description automatically generated">
            <a:extLst>
              <a:ext uri="{FF2B5EF4-FFF2-40B4-BE49-F238E27FC236}">
                <a16:creationId xmlns="" xmlns:a16="http://schemas.microsoft.com/office/drawing/2014/main" id="{E539D90E-5346-4AC9-9F91-38E1D7BDE06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911" y="2828885"/>
            <a:ext cx="1188720" cy="118872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0" name="Picture 9" descr="A picture containing rain, flower&#10;&#10;Description automatically generated">
            <a:extLst>
              <a:ext uri="{FF2B5EF4-FFF2-40B4-BE49-F238E27FC236}">
                <a16:creationId xmlns="" xmlns:a16="http://schemas.microsoft.com/office/drawing/2014/main" id="{073DAF97-E6B6-4FE9-AC3C-A81C4747289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533" y="1603805"/>
            <a:ext cx="1188720" cy="118872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1F3EF34-A91B-42DE-84E9-00A9FC99EAC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532" y="2828298"/>
            <a:ext cx="1188720" cy="118872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DF55DF8-171D-4104-B927-36365BD690C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227" y="2832517"/>
            <a:ext cx="1188720" cy="118872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8" name="Picture 17" descr="A picture containing rain, fabric, hydrant&#10;&#10;Description automatically generated">
            <a:extLst>
              <a:ext uri="{FF2B5EF4-FFF2-40B4-BE49-F238E27FC236}">
                <a16:creationId xmlns="" xmlns:a16="http://schemas.microsoft.com/office/drawing/2014/main" id="{79E8803F-6452-4030-9AC7-C166FB4A625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606" y="2786923"/>
            <a:ext cx="1188720" cy="118872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2" name="Picture 21" descr="A close up of a map&#10;&#10;Description automatically generated">
            <a:extLst>
              <a:ext uri="{FF2B5EF4-FFF2-40B4-BE49-F238E27FC236}">
                <a16:creationId xmlns="" xmlns:a16="http://schemas.microsoft.com/office/drawing/2014/main" id="{D8459BC2-EDC4-4059-9AF9-F8C2CBE9B74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911" y="1581545"/>
            <a:ext cx="1188720" cy="118872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4" name="Picture 23" descr="A close up of a map&#10;&#10;Description automatically generated">
            <a:extLst>
              <a:ext uri="{FF2B5EF4-FFF2-40B4-BE49-F238E27FC236}">
                <a16:creationId xmlns="" xmlns:a16="http://schemas.microsoft.com/office/drawing/2014/main" id="{08509342-AA7A-48CB-9E5A-5C84E751776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750" y="1584489"/>
            <a:ext cx="1188720" cy="118872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2" name="Picture 41" descr="A picture containing people, beach, group, kite&#10;&#10;Description automatically generated">
            <a:extLst>
              <a:ext uri="{FF2B5EF4-FFF2-40B4-BE49-F238E27FC236}">
                <a16:creationId xmlns="" xmlns:a16="http://schemas.microsoft.com/office/drawing/2014/main" id="{0361E198-8BE5-46B8-B71B-33EF0A73740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24" y="1555221"/>
            <a:ext cx="1188720" cy="118872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5" name="Picture 44" descr="A picture containing rain, red, people, umbrella&#10;&#10;Description automatically generated">
            <a:extLst>
              <a:ext uri="{FF2B5EF4-FFF2-40B4-BE49-F238E27FC236}">
                <a16:creationId xmlns="" xmlns:a16="http://schemas.microsoft.com/office/drawing/2014/main" id="{98A5F17D-ACD4-451D-9D26-9E5A4606A9B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39" y="2797326"/>
            <a:ext cx="1188720" cy="118872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9" name="Picture 48" descr="A picture containing food, rain&#10;&#10;Description automatically generated">
            <a:extLst>
              <a:ext uri="{FF2B5EF4-FFF2-40B4-BE49-F238E27FC236}">
                <a16:creationId xmlns="" xmlns:a16="http://schemas.microsoft.com/office/drawing/2014/main" id="{90D5B506-019F-4A5F-B278-48E9735B1C4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667" y="1542528"/>
            <a:ext cx="1188720" cy="118872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0FEF97F3-2EA0-49DF-B52A-D42A807CAE29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988" y="2786923"/>
            <a:ext cx="1188720" cy="118872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84" name="Picture 83" descr="A close up of a flower&#10;&#10;Description automatically generated">
            <a:extLst>
              <a:ext uri="{FF2B5EF4-FFF2-40B4-BE49-F238E27FC236}">
                <a16:creationId xmlns="" xmlns:a16="http://schemas.microsoft.com/office/drawing/2014/main" id="{A50FD2E4-ACA2-478D-8611-383BCA7B8AC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641" y="2828298"/>
            <a:ext cx="1188720" cy="118872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86" name="Picture 85" descr="A picture containing food, flower&#10;&#10;Description automatically generated">
            <a:extLst>
              <a:ext uri="{FF2B5EF4-FFF2-40B4-BE49-F238E27FC236}">
                <a16:creationId xmlns="" xmlns:a16="http://schemas.microsoft.com/office/drawing/2014/main" id="{287D1A22-0D18-4DCC-B0DE-901F3D96141E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934" y="1594475"/>
            <a:ext cx="1188720" cy="118872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00" name="Picture 99" descr="A picture containing hydrant, food&#10;&#10;Description automatically generated">
            <a:extLst>
              <a:ext uri="{FF2B5EF4-FFF2-40B4-BE49-F238E27FC236}">
                <a16:creationId xmlns="" xmlns:a16="http://schemas.microsoft.com/office/drawing/2014/main" id="{004DF1DA-E550-4E5F-97A7-184EFC34CD36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744138" y="1542528"/>
            <a:ext cx="1188720" cy="118872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8D4B8AF2-5776-4C0B-BAA2-ACEE782DD466}"/>
              </a:ext>
            </a:extLst>
          </p:cNvPr>
          <p:cNvSpPr txBox="1"/>
          <p:nvPr/>
        </p:nvSpPr>
        <p:spPr>
          <a:xfrm rot="16200000">
            <a:off x="-584798" y="4406081"/>
            <a:ext cx="15239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4"/>
                </a:solidFill>
              </a:rPr>
              <a:t>CD8 Density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F0247434-4C73-4608-9EA0-543610B464D0}"/>
              </a:ext>
            </a:extLst>
          </p:cNvPr>
          <p:cNvSpPr txBox="1"/>
          <p:nvPr/>
        </p:nvSpPr>
        <p:spPr>
          <a:xfrm>
            <a:off x="5296871" y="4409486"/>
            <a:ext cx="1477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NE</a:t>
            </a:r>
            <a:endParaRPr kumimoji="0" lang="en-US" sz="1600" b="0" i="1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="" xmlns:a16="http://schemas.microsoft.com/office/drawing/2014/main" id="{22FA328B-634C-4EDD-A20D-39C785F7E4D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229" y="2825431"/>
            <a:ext cx="1188720" cy="118872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9" name="Picture 68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1C7CECC2-11E0-4D48-B7FC-3AC5C2630A33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179" y="1581748"/>
            <a:ext cx="1162192" cy="118416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graphicFrame>
        <p:nvGraphicFramePr>
          <p:cNvPr id="3" name="Table 4">
            <a:extLst>
              <a:ext uri="{FF2B5EF4-FFF2-40B4-BE49-F238E27FC236}">
                <a16:creationId xmlns="" xmlns:a16="http://schemas.microsoft.com/office/drawing/2014/main" id="{1DE089A9-7A2E-4739-8225-3989A8AAC2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532984"/>
              </p:ext>
            </p:extLst>
          </p:nvPr>
        </p:nvGraphicFramePr>
        <p:xfrm>
          <a:off x="315701" y="1225639"/>
          <a:ext cx="11651643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4627">
                  <a:extLst>
                    <a:ext uri="{9D8B030D-6E8A-4147-A177-3AD203B41FA5}">
                      <a16:colId xmlns="" xmlns:a16="http://schemas.microsoft.com/office/drawing/2014/main" val="3591802808"/>
                    </a:ext>
                  </a:extLst>
                </a:gridCol>
                <a:gridCol w="1294627">
                  <a:extLst>
                    <a:ext uri="{9D8B030D-6E8A-4147-A177-3AD203B41FA5}">
                      <a16:colId xmlns="" xmlns:a16="http://schemas.microsoft.com/office/drawing/2014/main" val="3728865040"/>
                    </a:ext>
                  </a:extLst>
                </a:gridCol>
                <a:gridCol w="1294627">
                  <a:extLst>
                    <a:ext uri="{9D8B030D-6E8A-4147-A177-3AD203B41FA5}">
                      <a16:colId xmlns="" xmlns:a16="http://schemas.microsoft.com/office/drawing/2014/main" val="1874767637"/>
                    </a:ext>
                  </a:extLst>
                </a:gridCol>
                <a:gridCol w="1294627">
                  <a:extLst>
                    <a:ext uri="{9D8B030D-6E8A-4147-A177-3AD203B41FA5}">
                      <a16:colId xmlns="" xmlns:a16="http://schemas.microsoft.com/office/drawing/2014/main" val="872387621"/>
                    </a:ext>
                  </a:extLst>
                </a:gridCol>
                <a:gridCol w="1294627">
                  <a:extLst>
                    <a:ext uri="{9D8B030D-6E8A-4147-A177-3AD203B41FA5}">
                      <a16:colId xmlns="" xmlns:a16="http://schemas.microsoft.com/office/drawing/2014/main" val="2830316715"/>
                    </a:ext>
                  </a:extLst>
                </a:gridCol>
                <a:gridCol w="1294627">
                  <a:extLst>
                    <a:ext uri="{9D8B030D-6E8A-4147-A177-3AD203B41FA5}">
                      <a16:colId xmlns="" xmlns:a16="http://schemas.microsoft.com/office/drawing/2014/main" val="2895475624"/>
                    </a:ext>
                  </a:extLst>
                </a:gridCol>
                <a:gridCol w="1294627">
                  <a:extLst>
                    <a:ext uri="{9D8B030D-6E8A-4147-A177-3AD203B41FA5}">
                      <a16:colId xmlns="" xmlns:a16="http://schemas.microsoft.com/office/drawing/2014/main" val="503643514"/>
                    </a:ext>
                  </a:extLst>
                </a:gridCol>
                <a:gridCol w="1294627">
                  <a:extLst>
                    <a:ext uri="{9D8B030D-6E8A-4147-A177-3AD203B41FA5}">
                      <a16:colId xmlns="" xmlns:a16="http://schemas.microsoft.com/office/drawing/2014/main" val="3364800331"/>
                    </a:ext>
                  </a:extLst>
                </a:gridCol>
                <a:gridCol w="1294627">
                  <a:extLst>
                    <a:ext uri="{9D8B030D-6E8A-4147-A177-3AD203B41FA5}">
                      <a16:colId xmlns="" xmlns:a16="http://schemas.microsoft.com/office/drawing/2014/main" val="12634497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4"/>
                          </a:solidFill>
                        </a:rPr>
                        <a:t>002-012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4"/>
                          </a:solidFill>
                        </a:rPr>
                        <a:t>002-025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4"/>
                          </a:solidFill>
                        </a:rPr>
                        <a:t>002-016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4"/>
                          </a:solidFill>
                          <a:highlight>
                            <a:srgbClr val="C0C0C0"/>
                          </a:highlight>
                        </a:rPr>
                        <a:t>002-015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4"/>
                          </a:solidFill>
                        </a:rPr>
                        <a:t>002-019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4"/>
                          </a:solidFill>
                        </a:rPr>
                        <a:t>007-002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4"/>
                          </a:solidFill>
                        </a:rPr>
                        <a:t>007-003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4"/>
                          </a:solidFill>
                        </a:rPr>
                        <a:t>002-034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4"/>
                          </a:solidFill>
                        </a:rPr>
                        <a:t>002-013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33821601"/>
                  </a:ext>
                </a:extLst>
              </a:tr>
            </a:tbl>
          </a:graphicData>
        </a:graphic>
      </p:graphicFrame>
      <p:graphicFrame>
        <p:nvGraphicFramePr>
          <p:cNvPr id="7" name="Table 8">
            <a:extLst>
              <a:ext uri="{FF2B5EF4-FFF2-40B4-BE49-F238E27FC236}">
                <a16:creationId xmlns="" xmlns:a16="http://schemas.microsoft.com/office/drawing/2014/main" id="{A03CD189-1358-4BC8-8AE4-70D3E27340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7932316"/>
              </p:ext>
            </p:extLst>
          </p:nvPr>
        </p:nvGraphicFramePr>
        <p:xfrm>
          <a:off x="0" y="5650846"/>
          <a:ext cx="12130956" cy="7168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265">
                  <a:extLst>
                    <a:ext uri="{9D8B030D-6E8A-4147-A177-3AD203B41FA5}">
                      <a16:colId xmlns="" xmlns:a16="http://schemas.microsoft.com/office/drawing/2014/main" val="1671602843"/>
                    </a:ext>
                  </a:extLst>
                </a:gridCol>
                <a:gridCol w="962607">
                  <a:extLst>
                    <a:ext uri="{9D8B030D-6E8A-4147-A177-3AD203B41FA5}">
                      <a16:colId xmlns="" xmlns:a16="http://schemas.microsoft.com/office/drawing/2014/main" val="754823817"/>
                    </a:ext>
                  </a:extLst>
                </a:gridCol>
                <a:gridCol w="1392674">
                  <a:extLst>
                    <a:ext uri="{9D8B030D-6E8A-4147-A177-3AD203B41FA5}">
                      <a16:colId xmlns="" xmlns:a16="http://schemas.microsoft.com/office/drawing/2014/main" val="2889319328"/>
                    </a:ext>
                  </a:extLst>
                </a:gridCol>
                <a:gridCol w="1612028">
                  <a:extLst>
                    <a:ext uri="{9D8B030D-6E8A-4147-A177-3AD203B41FA5}">
                      <a16:colId xmlns="" xmlns:a16="http://schemas.microsoft.com/office/drawing/2014/main" val="128780874"/>
                    </a:ext>
                  </a:extLst>
                </a:gridCol>
                <a:gridCol w="1209021">
                  <a:extLst>
                    <a:ext uri="{9D8B030D-6E8A-4147-A177-3AD203B41FA5}">
                      <a16:colId xmlns="" xmlns:a16="http://schemas.microsoft.com/office/drawing/2014/main" val="3401726496"/>
                    </a:ext>
                  </a:extLst>
                </a:gridCol>
                <a:gridCol w="1405610">
                  <a:extLst>
                    <a:ext uri="{9D8B030D-6E8A-4147-A177-3AD203B41FA5}">
                      <a16:colId xmlns="" xmlns:a16="http://schemas.microsoft.com/office/drawing/2014/main" val="390145650"/>
                    </a:ext>
                  </a:extLst>
                </a:gridCol>
                <a:gridCol w="1209021">
                  <a:extLst>
                    <a:ext uri="{9D8B030D-6E8A-4147-A177-3AD203B41FA5}">
                      <a16:colId xmlns="" xmlns:a16="http://schemas.microsoft.com/office/drawing/2014/main" val="3838836291"/>
                    </a:ext>
                  </a:extLst>
                </a:gridCol>
                <a:gridCol w="1297486">
                  <a:extLst>
                    <a:ext uri="{9D8B030D-6E8A-4147-A177-3AD203B41FA5}">
                      <a16:colId xmlns="" xmlns:a16="http://schemas.microsoft.com/office/drawing/2014/main" val="3398473460"/>
                    </a:ext>
                  </a:extLst>
                </a:gridCol>
                <a:gridCol w="1425270">
                  <a:extLst>
                    <a:ext uri="{9D8B030D-6E8A-4147-A177-3AD203B41FA5}">
                      <a16:colId xmlns="" xmlns:a16="http://schemas.microsoft.com/office/drawing/2014/main" val="2412455819"/>
                    </a:ext>
                  </a:extLst>
                </a:gridCol>
                <a:gridCol w="1070974">
                  <a:extLst>
                    <a:ext uri="{9D8B030D-6E8A-4147-A177-3AD203B41FA5}">
                      <a16:colId xmlns="" xmlns:a16="http://schemas.microsoft.com/office/drawing/2014/main" val="2550921887"/>
                    </a:ext>
                  </a:extLst>
                </a:gridCol>
              </a:tblGrid>
              <a:tr h="247203">
                <a:tc gridSpan="10">
                  <a:txBody>
                    <a:bodyPr/>
                    <a:lstStyle/>
                    <a:p>
                      <a:pPr algn="l"/>
                      <a:endParaRPr lang="en-US" sz="1400" b="0" u="sng" dirty="0">
                        <a:solidFill>
                          <a:schemeClr val="accent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accent4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accent4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accent4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accent4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accent4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accent4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accent4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accent4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accent4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45323174"/>
                  </a:ext>
                </a:extLst>
              </a:tr>
              <a:tr h="412005">
                <a:tc>
                  <a:txBody>
                    <a:bodyPr/>
                    <a:lstStyle/>
                    <a:p>
                      <a:pPr algn="ctr"/>
                      <a:endParaRPr lang="en-US" sz="1400" b="0" u="sng" dirty="0">
                        <a:solidFill>
                          <a:schemeClr val="accent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accent4"/>
                          </a:solidFill>
                        </a:rPr>
                        <a:t>71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accent4"/>
                          </a:solidFill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accent4"/>
                          </a:solidFill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accent4"/>
                          </a:solidFill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accent4"/>
                          </a:solidFill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accent4"/>
                          </a:solidFill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accent4"/>
                          </a:solidFill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accent4"/>
                          </a:solidFill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accent4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675209599"/>
                  </a:ext>
                </a:extLst>
              </a:tr>
            </a:tbl>
          </a:graphicData>
        </a:graphic>
      </p:graphicFrame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5FF0851F-709C-4B98-B3A6-D1CDC87F463B}"/>
              </a:ext>
            </a:extLst>
          </p:cNvPr>
          <p:cNvSpPr txBox="1"/>
          <p:nvPr/>
        </p:nvSpPr>
        <p:spPr>
          <a:xfrm>
            <a:off x="10201914" y="204532"/>
            <a:ext cx="1855520" cy="646331"/>
          </a:xfrm>
          <a:prstGeom prst="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  <a:latin typeface="+mn-lt"/>
                <a:cs typeface="Helvetica" panose="020B0604020202020204" pitchFamily="34" charset="0"/>
              </a:rPr>
              <a:t>Tumor (Cytokeratin+)</a:t>
            </a:r>
          </a:p>
          <a:p>
            <a:r>
              <a:rPr lang="en-US" sz="1200" dirty="0">
                <a:solidFill>
                  <a:srgbClr val="FF0000"/>
                </a:solidFill>
                <a:latin typeface="+mn-lt"/>
                <a:cs typeface="Helvetica" panose="020B0604020202020204" pitchFamily="34" charset="0"/>
              </a:rPr>
              <a:t>CD8+ T cells</a:t>
            </a:r>
          </a:p>
          <a:p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+mn-lt"/>
                <a:cs typeface="Helvetica" panose="020B0604020202020204" pitchFamily="34" charset="0"/>
              </a:rPr>
              <a:t>Pembrolizumab refractory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DB5798D7-9E9C-47F1-9358-655EB14B2840}"/>
              </a:ext>
            </a:extLst>
          </p:cNvPr>
          <p:cNvSpPr txBox="1"/>
          <p:nvPr/>
        </p:nvSpPr>
        <p:spPr>
          <a:xfrm>
            <a:off x="-35624" y="5882917"/>
            <a:ext cx="855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Weeks on Study:</a:t>
            </a: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166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600"/>
    </mc:Choice>
    <mc:Fallback>
      <p:transition xmlns:p14="http://schemas.microsoft.com/office/powerpoint/2010/main" spd="slow" advTm="456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375011-8A1D-4E14-B307-75015762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40" y="74511"/>
            <a:ext cx="11201400" cy="352425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D304E9A-B30E-4455-8BC7-1EB0A5D58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480" y="752267"/>
            <a:ext cx="11412220" cy="4731944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Anti-SEMA4D shifts the immune balance in the TME to overcome immune exclusion and myeloid suppression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Increased T cell penetration and T cell activity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Reduced myeloid cells and reduced immune suppression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The combination of </a:t>
            </a:r>
            <a:r>
              <a:rPr lang="en-US" dirty="0" err="1"/>
              <a:t>pepinemab</a:t>
            </a:r>
            <a:r>
              <a:rPr lang="en-US" dirty="0"/>
              <a:t> + </a:t>
            </a:r>
            <a:r>
              <a:rPr lang="en-US" dirty="0" err="1"/>
              <a:t>avelumab</a:t>
            </a:r>
            <a:r>
              <a:rPr lang="en-US" dirty="0"/>
              <a:t> is well tolerated in CLASSICAL-Lung trial.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Extent and duration of treatment benefit.</a:t>
            </a:r>
            <a:endParaRPr lang="en-US" sz="14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/>
              <a:t>ION</a:t>
            </a:r>
            <a:r>
              <a:rPr lang="en-US" dirty="0"/>
              <a:t>: 5 immunotherapy naïve patients experienced a PR, 4 patients have durable benefit over 1 year, and the Disease Control Rate (PR+SD) was 81%. (n=21 evaluable subjects enrolled in either dose escalation or dose expansion)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/>
              <a:t>Quality of enrollment in this cohort suffered from 30% non-evaluable and low PD-L1 expression.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Notably, clinical response or disease stabilization was observed in majority of patients despite low PD-L1 expression.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/>
              <a:t>97% (28/29) of all subjects with either PR or SD subjects were reported to have negative or low positive PD-L1 expression (</a:t>
            </a:r>
            <a:r>
              <a:rPr lang="en-US" dirty="0" err="1"/>
              <a:t>Dako</a:t>
            </a:r>
            <a:r>
              <a:rPr lang="en-US" dirty="0"/>
              <a:t> 73-10 </a:t>
            </a:r>
            <a:r>
              <a:rPr lang="en-US" dirty="0" err="1"/>
              <a:t>pharmDx</a:t>
            </a:r>
            <a:r>
              <a:rPr lang="en-US" dirty="0"/>
              <a:t> assay)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/>
              <a:t>IOF</a:t>
            </a:r>
            <a:r>
              <a:rPr lang="en-US" dirty="0"/>
              <a:t>: 59% of evaluable patients (17/29) whose tumors had progressed during or following treatment with anti-PD-x antibodies benefited from switching to the combination of pepinemab + avelumab, which appeared to induce a halt or reversal of tumor progression (PR or SD). </a:t>
            </a:r>
          </a:p>
          <a:p>
            <a:pPr marL="344488" indent="-344488">
              <a:buFont typeface="Wingdings" panose="05000000000000000000" pitchFamily="2" charset="2"/>
              <a:buChar char="Ø"/>
            </a:pPr>
            <a:r>
              <a:rPr lang="en-US" dirty="0"/>
              <a:t>Exploratory:</a:t>
            </a:r>
          </a:p>
          <a:p>
            <a:pPr marL="630238" lvl="1" indent="-344488">
              <a:buFont typeface="Wingdings" panose="05000000000000000000" pitchFamily="2" charset="2"/>
              <a:buChar char="Ø"/>
            </a:pPr>
            <a:r>
              <a:rPr lang="en-US" dirty="0"/>
              <a:t>Increased CD8+ T cell density was observed in most tumors following treatment with </a:t>
            </a:r>
            <a:r>
              <a:rPr lang="en-US" dirty="0" err="1"/>
              <a:t>pepinemab</a:t>
            </a:r>
            <a:r>
              <a:rPr lang="en-US" dirty="0"/>
              <a:t> + </a:t>
            </a:r>
            <a:r>
              <a:rPr lang="en-US" dirty="0" err="1"/>
              <a:t>avelumab</a:t>
            </a:r>
            <a:r>
              <a:rPr lang="en-US" dirty="0"/>
              <a:t>.  CD8+ T cell levels in tumor appear to correspond with response.</a:t>
            </a:r>
          </a:p>
          <a:p>
            <a:pPr marL="630238" lvl="1" indent="-344488">
              <a:buFont typeface="Wingdings" panose="05000000000000000000" pitchFamily="2" charset="2"/>
              <a:buChar char="Ø"/>
            </a:pPr>
            <a:r>
              <a:rPr lang="en-US" dirty="0"/>
              <a:t>Tumor was absent or greatly reduced in 10/11 biopsies from subjects analyzed with PR or SD. Interestingly, no tumor was detected in biopsies analyzed from 4/5 subjects with PR and 3/6 subjects with SD.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F111537-C630-464F-9F01-59333CD0B7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4FF2FD-A51D-0845-B008-65DAD1A90916}" type="slidenum">
              <a:rPr lang="en-GB" altLang="en-US" smtClean="0"/>
              <a:pPr/>
              <a:t>8</a:t>
            </a:fld>
            <a:endParaRPr lang="en-GB" alt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43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989"/>
    </mc:Choice>
    <mc:Fallback>
      <p:transition xmlns:p14="http://schemas.microsoft.com/office/powerpoint/2010/main" spd="slow" advTm="3498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B2955F0A-B506-4284-BEC9-846FCFE51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79" y="5009385"/>
            <a:ext cx="11201400" cy="381000"/>
          </a:xfrm>
        </p:spPr>
        <p:txBody>
          <a:bodyPr/>
          <a:lstStyle/>
          <a:p>
            <a:pPr algn="ctr"/>
            <a:r>
              <a:rPr lang="en-US" sz="2800" dirty="0" smtClean="0"/>
              <a:t>Please contact me with </a:t>
            </a:r>
            <a:r>
              <a:rPr lang="en-US" sz="2800" smtClean="0"/>
              <a:t>any questions: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Jonathan W Goldman, MD</a:t>
            </a:r>
            <a:br>
              <a:rPr lang="en-US" sz="2800" dirty="0" smtClean="0"/>
            </a:br>
            <a:r>
              <a:rPr lang="en-US" sz="2800" dirty="0" err="1" smtClean="0"/>
              <a:t>jwgoldman@mednet.ucla.edu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310-829-5471</a:t>
            </a:r>
            <a:endParaRPr 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3697D19-B061-4EAE-81F2-E269739924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4FF2FD-A51D-0845-B008-65DAD1A90916}" type="slidenum">
              <a:rPr lang="en-GB" altLang="en-US" smtClean="0"/>
              <a:pPr/>
              <a:t>9</a:t>
            </a:fld>
            <a:endParaRPr lang="en-GB" altLang="en-US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25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02"/>
    </mc:Choice>
    <mc:Fallback>
      <p:transition xmlns:p14="http://schemas.microsoft.com/office/powerpoint/2010/main" spd="slow" advTm="760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7"/>
</p:tagLst>
</file>

<file path=ppt/theme/theme1.xml><?xml version="1.0" encoding="utf-8"?>
<a:theme xmlns:a="http://schemas.openxmlformats.org/drawingml/2006/main" name="Office Theme">
  <a:themeElements>
    <a:clrScheme name="Custom 2">
      <a:dk1>
        <a:srgbClr val="07539A"/>
      </a:dk1>
      <a:lt1>
        <a:srgbClr val="6EBCE2"/>
      </a:lt1>
      <a:dk2>
        <a:srgbClr val="232E45"/>
      </a:dk2>
      <a:lt2>
        <a:srgbClr val="89A9AA"/>
      </a:lt2>
      <a:accent1>
        <a:srgbClr val="C6E3ED"/>
      </a:accent1>
      <a:accent2>
        <a:srgbClr val="474946"/>
      </a:accent2>
      <a:accent3>
        <a:srgbClr val="BAB293"/>
      </a:accent3>
      <a:accent4>
        <a:srgbClr val="000000"/>
      </a:accent4>
      <a:accent5>
        <a:srgbClr val="7F7F7F"/>
      </a:accent5>
      <a:accent6>
        <a:srgbClr val="595959"/>
      </a:accent6>
      <a:hlink>
        <a:srgbClr val="3F3F3F"/>
      </a:hlink>
      <a:folHlink>
        <a:srgbClr val="262626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33724</TotalTime>
  <Words>1504</Words>
  <Application>Microsoft Macintosh PowerPoint</Application>
  <PresentationFormat>Custom</PresentationFormat>
  <Paragraphs>177</Paragraphs>
  <Slides>9</Slides>
  <Notes>9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Interim results from CLASSICAL-Lung, phase 1b/2 Study of pepinemab (VX15/2503) in combination with avelumab in advanced NSCLC    </vt:lpstr>
      <vt:lpstr>PowerPoint Presentation</vt:lpstr>
      <vt:lpstr>Anti-SEMA4D shifts balance of chemokines and suppressor cells to enhance infiltration and activity of tumoral T cells</vt:lpstr>
      <vt:lpstr>Phase 1b/2 CLASSICAL- Lung Study Design</vt:lpstr>
      <vt:lpstr>Demographics</vt:lpstr>
      <vt:lpstr>Time on Study in Evaluable Subjects</vt:lpstr>
      <vt:lpstr>CLASSICAL- Lung: IO Failure</vt:lpstr>
      <vt:lpstr>Summary</vt:lpstr>
      <vt:lpstr>Please contact me with any questions: Jonathan W Goldman, MD jwgoldman@mednet.ucla.edu 310-829-5471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Jonathan Goldman</cp:lastModifiedBy>
  <cp:revision>2177</cp:revision>
  <cp:lastPrinted>2019-09-18T19:58:12Z</cp:lastPrinted>
  <dcterms:created xsi:type="dcterms:W3CDTF">2016-11-03T20:22:57Z</dcterms:created>
  <dcterms:modified xsi:type="dcterms:W3CDTF">2020-04-19T05:55:10Z</dcterms:modified>
</cp:coreProperties>
</file>